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8"/>
  </p:notesMasterIdLst>
  <p:sldIdLst>
    <p:sldId id="256" r:id="rId5"/>
    <p:sldId id="2464" r:id="rId6"/>
    <p:sldId id="2462" r:id="rId7"/>
    <p:sldId id="2479" r:id="rId8"/>
    <p:sldId id="261" r:id="rId9"/>
    <p:sldId id="2471" r:id="rId10"/>
    <p:sldId id="2466" r:id="rId11"/>
    <p:sldId id="2472" r:id="rId12"/>
    <p:sldId id="2465" r:id="rId13"/>
    <p:sldId id="2473" r:id="rId14"/>
    <p:sldId id="2467" r:id="rId15"/>
    <p:sldId id="2474" r:id="rId16"/>
    <p:sldId id="2468" r:id="rId17"/>
    <p:sldId id="2475" r:id="rId18"/>
    <p:sldId id="2469" r:id="rId19"/>
    <p:sldId id="2476" r:id="rId20"/>
    <p:sldId id="2470" r:id="rId21"/>
    <p:sldId id="2478" r:id="rId22"/>
    <p:sldId id="2480" r:id="rId23"/>
    <p:sldId id="259" r:id="rId24"/>
    <p:sldId id="260" r:id="rId25"/>
    <p:sldId id="2463" r:id="rId26"/>
    <p:sldId id="2477" r:id="rId27"/>
  </p:sldIdLst>
  <p:sldSz cx="9144000" cy="6858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560" userDrawn="1">
          <p15:clr>
            <a:srgbClr val="A4A3A4"/>
          </p15:clr>
        </p15:guide>
        <p15:guide id="4" orient="horz" pos="240" userDrawn="1">
          <p15:clr>
            <a:srgbClr val="A4A3A4"/>
          </p15:clr>
        </p15:guide>
        <p15:guide id="5" orient="horz" pos="3840" userDrawn="1">
          <p15:clr>
            <a:srgbClr val="A4A3A4"/>
          </p15:clr>
        </p15:guide>
        <p15:guide id="6" orient="horz" pos="5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1D5433-57CC-F405-71E2-7C8DE92DA644}" name="Corina Monzon (AIR)" initials="CM" userId="S::Corina.Monzon@flysfo.com::b0257f32-ab20-43df-b622-0aa6fe80c254" providerId="AD"/>
  <p188:author id="{CBC47B79-20B6-144D-C4B0-1BBEA41FC4B7}" name="David Schellinger" initials="DS" userId="81ff5dec497b7560" providerId="Windows Live"/>
  <p188:author id="{5121938F-F162-B886-58DE-BA20C6780576}" name="Charles Schuler (AIR) (he/him/his)" initials="C(" userId="S::charles.schuler@flysfo.com::c342b06d-a9ec-4d8e-b2e7-85d63e26e3ea" providerId="AD"/>
  <p188:author id="{FFFA38E3-DE3A-3F17-46A6-AF62924809A8}" name="Ana Zivanovic (AIR)" initials="AZ" userId="S::ana.zivanovic@flysfo.com::2329b37f-10ab-43ca-a978-3bbea21089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5B8"/>
    <a:srgbClr val="006993"/>
    <a:srgbClr val="00A880"/>
    <a:srgbClr val="58B947"/>
    <a:srgbClr val="603A33"/>
    <a:srgbClr val="E59A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81"/>
    <p:restoredTop sz="82577" autoAdjust="0"/>
  </p:normalViewPr>
  <p:slideViewPr>
    <p:cSldViewPr snapToGrid="0">
      <p:cViewPr varScale="1">
        <p:scale>
          <a:sx n="86" d="100"/>
          <a:sy n="86" d="100"/>
        </p:scale>
        <p:origin x="2472" y="60"/>
      </p:cViewPr>
      <p:guideLst>
        <p:guide orient="horz" pos="2160"/>
        <p:guide pos="2880"/>
        <p:guide orient="horz" pos="1560"/>
        <p:guide orient="horz" pos="240"/>
        <p:guide orient="horz" pos="3840"/>
        <p:guide orient="horz"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Helvetica" pitchFamily="2"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Helvetica" pitchFamily="2" charset="0"/>
              </a:defRPr>
            </a:lvl1pPr>
          </a:lstStyle>
          <a:p>
            <a:fld id="{4DCCAB28-C0B8-40D3-BE91-14775BCBB1BE}" type="datetimeFigureOut">
              <a:rPr lang="en-US" smtClean="0"/>
              <a:pPr/>
              <a:t>7/25/2024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Helvetica" pitchFamily="2"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Helvetica" pitchFamily="2" charset="0"/>
              </a:defRPr>
            </a:lvl1pPr>
          </a:lstStyle>
          <a:p>
            <a:fld id="{092600CC-25BC-4280-93A7-856A5FFD8BDB}" type="slidenum">
              <a:rPr lang="en-US" smtClean="0"/>
              <a:pPr/>
              <a:t>‹#›</a:t>
            </a:fld>
            <a:endParaRPr lang="en-US" dirty="0"/>
          </a:p>
        </p:txBody>
      </p:sp>
    </p:spTree>
    <p:extLst>
      <p:ext uri="{BB962C8B-B14F-4D97-AF65-F5344CB8AC3E}">
        <p14:creationId xmlns:p14="http://schemas.microsoft.com/office/powerpoint/2010/main" val="3215798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pitchFamily="2" charset="0"/>
        <a:ea typeface="+mn-ea"/>
        <a:cs typeface="+mn-cs"/>
      </a:defRPr>
    </a:lvl1pPr>
    <a:lvl2pPr marL="457200" algn="l" defTabSz="914400" rtl="0" eaLnBrk="1" latinLnBrk="0" hangingPunct="1">
      <a:defRPr sz="1200" b="0" i="0" kern="1200">
        <a:solidFill>
          <a:schemeClr val="tx1"/>
        </a:solidFill>
        <a:latin typeface="Helvetica" pitchFamily="2" charset="0"/>
        <a:ea typeface="+mn-ea"/>
        <a:cs typeface="+mn-cs"/>
      </a:defRPr>
    </a:lvl2pPr>
    <a:lvl3pPr marL="914400" algn="l" defTabSz="914400" rtl="0" eaLnBrk="1" latinLnBrk="0" hangingPunct="1">
      <a:defRPr sz="1200" b="0" i="0" kern="1200">
        <a:solidFill>
          <a:schemeClr val="tx1"/>
        </a:solidFill>
        <a:latin typeface="Helvetica" pitchFamily="2" charset="0"/>
        <a:ea typeface="+mn-ea"/>
        <a:cs typeface="+mn-cs"/>
      </a:defRPr>
    </a:lvl3pPr>
    <a:lvl4pPr marL="1371600" algn="l" defTabSz="914400" rtl="0" eaLnBrk="1" latinLnBrk="0" hangingPunct="1">
      <a:defRPr sz="1200" b="0" i="0" kern="1200">
        <a:solidFill>
          <a:schemeClr val="tx1"/>
        </a:solidFill>
        <a:latin typeface="Helvetica" pitchFamily="2" charset="0"/>
        <a:ea typeface="+mn-ea"/>
        <a:cs typeface="+mn-cs"/>
      </a:defRPr>
    </a:lvl4pPr>
    <a:lvl5pPr marL="1828800" algn="l" defTabSz="914400" rtl="0" eaLnBrk="1" latinLnBrk="0" hangingPunct="1">
      <a:defRPr sz="1200" b="0" i="0" kern="1200">
        <a:solidFill>
          <a:schemeClr val="tx1"/>
        </a:solidFill>
        <a:latin typeface="Helvetic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It’s my pleasure to present SFO’s </a:t>
            </a: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new 5-Year Strategic Plan</a:t>
            </a:r>
            <a:r>
              <a:rPr lang="en-US" sz="1800"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Developed through an inclusive and collaborative staff engagement process, the new Strategic Plan is a testament to SFO’s resilience, renewed sense of purpose, and aspirations for the future.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t>1</a:t>
            </a:fld>
            <a:endParaRPr lang="en-US"/>
          </a:p>
        </p:txBody>
      </p:sp>
    </p:spTree>
    <p:extLst>
      <p:ext uri="{BB962C8B-B14F-4D97-AF65-F5344CB8AC3E}">
        <p14:creationId xmlns:p14="http://schemas.microsoft.com/office/powerpoint/2010/main" val="341013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60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SFO’s excellence is derived from the dedication, ingenuity, and creativity of our employees.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objectives reflect an unwavering commitment to empower our team with an inclusive environment, resources that enable success, opportunities that foster growth, and access to the best well-being programs.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Our goal is an exceptional employee experience, recognizing that when our team is well-supported, they can perform at their best, ultimately enhancing the overall airport experience.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10</a:t>
            </a:fld>
            <a:endParaRPr lang="en-US" dirty="0"/>
          </a:p>
        </p:txBody>
      </p:sp>
    </p:spTree>
    <p:extLst>
      <p:ext uri="{BB962C8B-B14F-4D97-AF65-F5344CB8AC3E}">
        <p14:creationId xmlns:p14="http://schemas.microsoft.com/office/powerpoint/2010/main" val="3590100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Goal 4, “Take Bold Climate Action.”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11</a:t>
            </a:fld>
            <a:endParaRPr lang="en-US" dirty="0"/>
          </a:p>
        </p:txBody>
      </p:sp>
    </p:spTree>
    <p:extLst>
      <p:ext uri="{BB962C8B-B14F-4D97-AF65-F5344CB8AC3E}">
        <p14:creationId xmlns:p14="http://schemas.microsoft.com/office/powerpoint/2010/main" val="58872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60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SFO’s longstanding leadership in environmental sustainability is embodied by its commitment to Zero - net zero carbon, net zero energy, and zero waste.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However, the urgency of the climate crisis compels SFO to push even further.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goal “Take Bold Climate Action,” raises our aspirations with objectives and initiatives that further our climate leadership and demonstrate to the industry that restorative actions are possible today.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We also want to be a catalyst for change by connecting with our guests, suppliers, and neighbors to inspire their own climate advocacy.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All while recognizing that we must prepare and adapt to an uncertain climate future by ensuring the resilience of our assets and services.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12</a:t>
            </a:fld>
            <a:endParaRPr lang="en-US" dirty="0"/>
          </a:p>
        </p:txBody>
      </p:sp>
    </p:spTree>
    <p:extLst>
      <p:ext uri="{BB962C8B-B14F-4D97-AF65-F5344CB8AC3E}">
        <p14:creationId xmlns:p14="http://schemas.microsoft.com/office/powerpoint/2010/main" val="519247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Goal 5, “Ignite Business Innovation.”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13</a:t>
            </a:fld>
            <a:endParaRPr lang="en-US" dirty="0"/>
          </a:p>
        </p:txBody>
      </p:sp>
    </p:spTree>
    <p:extLst>
      <p:ext uri="{BB962C8B-B14F-4D97-AF65-F5344CB8AC3E}">
        <p14:creationId xmlns:p14="http://schemas.microsoft.com/office/powerpoint/2010/main" val="1160812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60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objectives reflect our endeavor to foster entrepreneurship, technological innovations, and economic inclusivity.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We seek to elevate SFO services and amenities, bringing in new possibilities for guests and businesses alike.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By igniting innovation, the Airport not only aims to increase revenue but also uplift the local and small businesses that embody the rich diversity of our communities.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We will embark on this transformative journey of igniting business innovation, creating a thriving airport community that embraces progress, and empowering the ambitions of all who contribute to our shared success.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14</a:t>
            </a:fld>
            <a:endParaRPr lang="en-US" dirty="0"/>
          </a:p>
        </p:txBody>
      </p:sp>
    </p:spTree>
    <p:extLst>
      <p:ext uri="{BB962C8B-B14F-4D97-AF65-F5344CB8AC3E}">
        <p14:creationId xmlns:p14="http://schemas.microsoft.com/office/powerpoint/2010/main" val="4033415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Narrow" panose="020B0606020202030204" pitchFamily="34" charset="0"/>
                <a:ea typeface="Calibri" panose="020F0502020204030204" pitchFamily="34" charset="0"/>
                <a:cs typeface="Times New Roman" panose="02020603050405020304" pitchFamily="18" charset="0"/>
              </a:rPr>
              <a:t>Goal 6, “Achieve Social Impact through Partnerships.”</a:t>
            </a:r>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15</a:t>
            </a:fld>
            <a:endParaRPr lang="en-US" dirty="0"/>
          </a:p>
        </p:txBody>
      </p:sp>
    </p:spTree>
    <p:extLst>
      <p:ext uri="{BB962C8B-B14F-4D97-AF65-F5344CB8AC3E}">
        <p14:creationId xmlns:p14="http://schemas.microsoft.com/office/powerpoint/2010/main" val="3581344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60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This goal embodies our commitment to partner with our communities to create enduring and positive social impacts.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Over the next five years, we will focus on creating educational opportunities, developing workforce pipelines and development programs, and promoting our City and region through art and cultural programs.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16</a:t>
            </a:fld>
            <a:endParaRPr lang="en-US" dirty="0"/>
          </a:p>
        </p:txBody>
      </p:sp>
    </p:spTree>
    <p:extLst>
      <p:ext uri="{BB962C8B-B14F-4D97-AF65-F5344CB8AC3E}">
        <p14:creationId xmlns:p14="http://schemas.microsoft.com/office/powerpoint/2010/main" val="3598791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Now let's shift to the tangible ways we will implement the Strategic Plan to turn our vision into reality.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We will further develop Key Performance Indicators that track the six strategic goals.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Each of the 90 initiatives has a designated division champion responsible for guiding implementation. In alignment with Core Values, teams will collaborate cross-divisionally to ensure successful implementation.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Strategic Plan guides SFO’s near-term financial planning efforts by prioritizing projects and programs included in the Capital Improvement Plan and the two-year operating budget.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Reaching for Extraordinary (R4E) program will annually assemble cross-divisional committees to conceive and execute initiatives that align with and bolster the goals. R4E was formerly known as Reaching for Number 1 but was renamed to align with the new vision.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To cultivate a shared commitment across the airport, Staff performance plans will incorporate the Plan’s goals.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This implementation approach enables SFO to work collectively towards achieving the vision of “Inspiring the Extraordinary.”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17</a:t>
            </a:fld>
            <a:endParaRPr lang="en-US" dirty="0"/>
          </a:p>
        </p:txBody>
      </p:sp>
    </p:spTree>
    <p:extLst>
      <p:ext uri="{BB962C8B-B14F-4D97-AF65-F5344CB8AC3E}">
        <p14:creationId xmlns:p14="http://schemas.microsoft.com/office/powerpoint/2010/main" val="640076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That concludes my presentation. I am happy to answer any questions.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r>
              <a:rPr lang="en-US" dirty="0"/>
              <a:t>NOTE: Thank you in 44 languages. </a:t>
            </a:r>
          </a:p>
          <a:p>
            <a:r>
              <a:rPr lang="en-US" dirty="0"/>
              <a:t>Source: (1) </a:t>
            </a:r>
            <a:r>
              <a:rPr lang="en-US" sz="1800" dirty="0">
                <a:effectLst/>
                <a:latin typeface="Calibri" panose="020F0502020204030204" pitchFamily="34" charset="0"/>
                <a:ea typeface="Calibri" panose="020F0502020204030204" pitchFamily="34" charset="0"/>
              </a:rPr>
              <a:t>languages for which SFO Commission employees are certified; United States Census Bureau data about what languages San Franciscans speak at home; (3) Passenger traffic data from summer 2023 for those passengers who originated abroad with the official language of those countries, and (4) languages spoken by Strategic Plan Working Group members.</a:t>
            </a:r>
            <a:endParaRPr lang="en-US" dirty="0"/>
          </a:p>
        </p:txBody>
      </p:sp>
      <p:sp>
        <p:nvSpPr>
          <p:cNvPr id="4" name="Slide Number Placeholder 3"/>
          <p:cNvSpPr>
            <a:spLocks noGrp="1"/>
          </p:cNvSpPr>
          <p:nvPr>
            <p:ph type="sldNum" sz="quarter" idx="5"/>
          </p:nvPr>
        </p:nvSpPr>
        <p:spPr/>
        <p:txBody>
          <a:bodyPr/>
          <a:lstStyle/>
          <a:p>
            <a:fld id="{82FE8A75-013B-2F42-ADB0-159B57754F86}" type="slidenum">
              <a:rPr lang="en-US" smtClean="0"/>
              <a:t>18</a:t>
            </a:fld>
            <a:endParaRPr lang="en-US"/>
          </a:p>
        </p:txBody>
      </p:sp>
    </p:spTree>
    <p:extLst>
      <p:ext uri="{BB962C8B-B14F-4D97-AF65-F5344CB8AC3E}">
        <p14:creationId xmlns:p14="http://schemas.microsoft.com/office/powerpoint/2010/main" val="3694201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60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Presented on this first slide are the high-level elements – the Vision, Mission, and Goals.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the center of the plan are the mission and vision statements.</a:t>
            </a: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vision, “Inspiring the Extraordinary,” is about a future where SFO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sets new standards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and achieves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bold new heights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not only for our benefit but to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inspire change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within our industry and to better our world.</a:t>
            </a:r>
          </a:p>
          <a:p>
            <a:pPr marL="0" marR="0" lvl="0" indent="0">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mission, "Delivering an airport experience where people and our planet come first," centers our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purpose and everyday focus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on people and our planet.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the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core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of everything we do lies a deep commitment to the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well-being</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of our guests, employees, tenants, and the communities we serve.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Likewise,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environmental stewardship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is our compass, guiding our decisions across our operations and projects.  </a:t>
            </a:r>
          </a:p>
          <a:p>
            <a:pPr marL="342900" marR="0" lvl="0" indent="-342900">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Strategic Plan also encompasses SFO’s Core Values of Safety &amp; Security, Teamwork, Excellence, Care, and Equity.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They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exemplify SFO’s culture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embodying how we work together, what we stand for, and guiding our decisions.</a:t>
            </a:r>
          </a:p>
          <a:p>
            <a:pPr marL="0" marR="0" lvl="0" indent="0">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Staff performance appraisals include our core competencies which are focused on the Core Values, and training is offered to support ongoing development in those areas.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addition, the annual Employee Recognition Awards honors team members whose work and contributions have supported the Core Values in an exceptional way.</a:t>
            </a:r>
          </a:p>
          <a:p>
            <a:pPr marL="0" marR="0" lvl="0" indent="0">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Core Values are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foundational to who we are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are integral to the roadmap to the future established by the new 5-Year Strategic Plan. </a:t>
            </a:r>
          </a:p>
          <a:p>
            <a:pPr marL="342900" marR="0" lvl="0" indent="-342900">
              <a:spcBef>
                <a:spcPts val="0"/>
              </a:spcBef>
              <a:spcAft>
                <a:spcPts val="600"/>
              </a:spcAft>
              <a:buFont typeface="Symbol" panose="05050102010706020507" pitchFamily="18" charset="2"/>
              <a:buChar char=""/>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Next, I will give a very brief overview of the 6 Strategic Plan goals.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fulfill our mission and achieve our vision, we have developed six strategic goals to guide our efforts over the next five years.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19</a:t>
            </a:fld>
            <a:endParaRPr lang="en-US" dirty="0"/>
          </a:p>
        </p:txBody>
      </p:sp>
    </p:spTree>
    <p:extLst>
      <p:ext uri="{BB962C8B-B14F-4D97-AF65-F5344CB8AC3E}">
        <p14:creationId xmlns:p14="http://schemas.microsoft.com/office/powerpoint/2010/main" val="156981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new Strategic Plan was developed through an inclusive and collaborative engagement process in which 25% of SFO Staff, representing every section and level of the organization, actively participated.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2</a:t>
            </a:fld>
            <a:endParaRPr lang="en-US" dirty="0"/>
          </a:p>
        </p:txBody>
      </p:sp>
    </p:spTree>
    <p:extLst>
      <p:ext uri="{BB962C8B-B14F-4D97-AF65-F5344CB8AC3E}">
        <p14:creationId xmlns:p14="http://schemas.microsoft.com/office/powerpoint/2010/main" val="2147739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20</a:t>
            </a:fld>
            <a:endParaRPr lang="en-US" dirty="0"/>
          </a:p>
        </p:txBody>
      </p:sp>
    </p:spTree>
    <p:extLst>
      <p:ext uri="{BB962C8B-B14F-4D97-AF65-F5344CB8AC3E}">
        <p14:creationId xmlns:p14="http://schemas.microsoft.com/office/powerpoint/2010/main" val="51508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21</a:t>
            </a:fld>
            <a:endParaRPr lang="en-US" dirty="0"/>
          </a:p>
        </p:txBody>
      </p:sp>
    </p:spTree>
    <p:extLst>
      <p:ext uri="{BB962C8B-B14F-4D97-AF65-F5344CB8AC3E}">
        <p14:creationId xmlns:p14="http://schemas.microsoft.com/office/powerpoint/2010/main" val="1470414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60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Presented on this first slide are the high-level elements – the Vision, Mission, and Goals.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the center of the plan are new mission and vision statements.</a:t>
            </a: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previous vision and mission statements had been in place since 2011.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While they have served us well over the past 12 years, the profound impact of the pandemic and the climate crisis compelled us to develop new statements better aligned with our purpose and aspirations.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vision, “Inspiring the Extraordinary,” is about a future where SFO sets new standards and achieves bold new heights not only for our benefit but to inspire change within our industry and to better our world.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mission, "Delivering an airport experience where people and our planet come first," centers our purpose and everyday focus on people and our planet.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the core of everything we do lies a deep commitment to the well-being of our guests, employees, tenants, and the communities we serve.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Likewise, environmental stewardship is our compass, guiding our decisions across our operations and projects.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fulfill our mission and achieve our vision, we have developed six strategic goals to guide our efforts over the next five years.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22</a:t>
            </a:fld>
            <a:endParaRPr lang="en-US" dirty="0"/>
          </a:p>
        </p:txBody>
      </p:sp>
    </p:spTree>
    <p:extLst>
      <p:ext uri="{BB962C8B-B14F-4D97-AF65-F5344CB8AC3E}">
        <p14:creationId xmlns:p14="http://schemas.microsoft.com/office/powerpoint/2010/main" val="1569812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60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Strategic Plan also encompasses SFO’s Core Values of Safety &amp; Security, Teamwork, Excellence, Care, and Equity.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Our values are enduring.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They exemplify SFO’s culture, embodying how we work together, what we stand for, and guiding our decisions.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Our Core Values are so fundamental to us that every new employee orientation starts with an introduction of the Core Values. Their meaning and importance are emphasized throughout the two-day orientation with discussions and activities.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Staff performance appraisals include our core competencies which are focused on the Core Values, and training is offered to support ongoing development in those areas.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In addition, the annual Employee Recognition Awards honors team members whose work and contributions have supported the Core Values in an exceptional way.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Core Values are foundational to who we are and are integral to the roadmap to the future established by the new 5-Year Strategic Plan.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23</a:t>
            </a:fld>
            <a:endParaRPr lang="en-US" dirty="0"/>
          </a:p>
        </p:txBody>
      </p:sp>
    </p:spTree>
    <p:extLst>
      <p:ext uri="{BB962C8B-B14F-4D97-AF65-F5344CB8AC3E}">
        <p14:creationId xmlns:p14="http://schemas.microsoft.com/office/powerpoint/2010/main" val="1341430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process began in early 2023 with the Senior Leadership team and then expanded by encouraging the participation of team members across the Airport.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In March, we held focus groups with leaders from the Racial Equity Committee, Employee Resource Groups, and R4N1 Committee to obtain feedback on the draft mission and vision statements.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As a result of their honest and open feedback, we revised the statements to make them better and stronger.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At the same time, in March, we launched five working groups led by Senior Staff to fully define the strategic goals by developing the objectives, initiatives, and metrics. And in August, we launched a sixth working group when we elevated Safety and Security to be a standalone goal.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working groups were formed by inviting staff to volunteer and assigning them to the strategic goal most aligned with their interest.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Over 100 staff members who reflected the diversity of backgrounds and perspectives participated.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staff engagement process culminated in May with SFO’s first-ever multilingual town halls.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purpose of the town hall was to ask staff to comment on the mission and vision and to reflect on how the statements applied to their work.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town halls had simultaneous interpretation in Cantonese, Spanish, and Filipino and small in-language break-out groups.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Now, on to a brief overview of the </a:t>
            </a: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six new goals.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3</a:t>
            </a:fld>
            <a:endParaRPr lang="en-US" dirty="0"/>
          </a:p>
        </p:txBody>
      </p:sp>
    </p:spTree>
    <p:extLst>
      <p:ext uri="{BB962C8B-B14F-4D97-AF65-F5344CB8AC3E}">
        <p14:creationId xmlns:p14="http://schemas.microsoft.com/office/powerpoint/2010/main" val="864983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60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Presented on this first slide are the high-level elements – the Vision, Mission, and Goals.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the center of the plan are the mission and vision statements.</a:t>
            </a: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vision, “Inspiring the Extraordinary,” is about a future where SFO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sets new standards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and achieves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bold new heights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not only for our benefit but to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inspire change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within our industry and to better our world.</a:t>
            </a:r>
          </a:p>
          <a:p>
            <a:pPr marL="0" marR="0" lvl="0" indent="0">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mission, "Delivering an airport experience where people and our planet come first," centers our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purpose and everyday focus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on people and our planet.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the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core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of everything we do lies a deep commitment to the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well-being</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of our guests, employees, tenants, and the communities we serve.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Likewise,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environmental stewardship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is our compass, guiding our decisions across our operations and projects.  </a:t>
            </a:r>
          </a:p>
          <a:p>
            <a:pPr marL="342900" marR="0" lvl="0" indent="-342900">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Strategic Plan also encompasses SFO’s Core Values of Safety &amp; Security, Teamwork, Excellence, Care, and Equity.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They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exemplify SFO’s culture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embodying how we work together, what we stand for, and guiding our decisions.</a:t>
            </a:r>
          </a:p>
          <a:p>
            <a:pPr marL="0" marR="0" lvl="0" indent="0">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Staff performance appraisals include our core competencies which are focused on the Core Values, and training is offered to support ongoing development in those areas.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addition, the annual Employee Recognition Awards honors team members whose work and contributions have supported the Core Values in an exceptional way.</a:t>
            </a:r>
          </a:p>
          <a:p>
            <a:pPr marL="0" marR="0" lvl="0" indent="0">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Core Values are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foundational to who we are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are integral to the roadmap to the future established by the new 5-Year Strategic Plan. </a:t>
            </a:r>
          </a:p>
          <a:p>
            <a:pPr marL="342900" marR="0" lvl="0" indent="-342900">
              <a:spcBef>
                <a:spcPts val="0"/>
              </a:spcBef>
              <a:spcAft>
                <a:spcPts val="600"/>
              </a:spcAft>
              <a:buFont typeface="Symbol" panose="05050102010706020507" pitchFamily="18" charset="2"/>
              <a:buChar char=""/>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Next, I will give a very brief overview of the 6 Strategic Plan goals.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fulfill our mission and achieve our vision, we have developed six strategic goals to guide our efforts over the next five years.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4</a:t>
            </a:fld>
            <a:endParaRPr lang="en-US" dirty="0"/>
          </a:p>
        </p:txBody>
      </p:sp>
    </p:spTree>
    <p:extLst>
      <p:ext uri="{BB962C8B-B14F-4D97-AF65-F5344CB8AC3E}">
        <p14:creationId xmlns:p14="http://schemas.microsoft.com/office/powerpoint/2010/main" val="156981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Goal 1, “Empower a Culture of Safety and Security Excellence.”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5</a:t>
            </a:fld>
            <a:endParaRPr lang="en-US" dirty="0"/>
          </a:p>
        </p:txBody>
      </p:sp>
    </p:spTree>
    <p:extLst>
      <p:ext uri="{BB962C8B-B14F-4D97-AF65-F5344CB8AC3E}">
        <p14:creationId xmlns:p14="http://schemas.microsoft.com/office/powerpoint/2010/main" val="70539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60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With a focus on culture, our goal is to cultivate pride, accountability, and ownership for safety and security across all airport operations.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objectives will further enhance Safety and Security by prioritizing education and training, investments in assets, infrastructure, and technology, the advancement of safety systems, and the creation of a comprehensive framework to foster a healthy and thriving environment.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As we envision the next five years, we aspire for each member of our community to have the knowledge and resources to assume a pivotal role in protecting one another and upholding a collective sense of care.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6</a:t>
            </a:fld>
            <a:endParaRPr lang="en-US" dirty="0"/>
          </a:p>
        </p:txBody>
      </p:sp>
    </p:spTree>
    <p:extLst>
      <p:ext uri="{BB962C8B-B14F-4D97-AF65-F5344CB8AC3E}">
        <p14:creationId xmlns:p14="http://schemas.microsoft.com/office/powerpoint/2010/main" val="320778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Narrow" panose="020B0606020202030204" pitchFamily="34" charset="0"/>
                <a:ea typeface="Calibri" panose="020F0502020204030204" pitchFamily="34" charset="0"/>
                <a:cs typeface="Times New Roman" panose="02020603050405020304" pitchFamily="18" charset="0"/>
              </a:rPr>
              <a:t>Goal 2, “Provide an Outstanding Guest Experience.” </a:t>
            </a:r>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7</a:t>
            </a:fld>
            <a:endParaRPr lang="en-US" dirty="0"/>
          </a:p>
        </p:txBody>
      </p:sp>
    </p:spTree>
    <p:extLst>
      <p:ext uri="{BB962C8B-B14F-4D97-AF65-F5344CB8AC3E}">
        <p14:creationId xmlns:p14="http://schemas.microsoft.com/office/powerpoint/2010/main" val="1587439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600"/>
              </a:spcBef>
              <a:spcAft>
                <a:spcPts val="80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This goal is based on the premise that all who journey through SFO are valued guests, elevating the quality of our interactions and infusing hospitality into the airport-guest relationship.</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The objectives are about achieving the highest levels of customer experience, delivering best-in-class facilities, programs, and services, establishing the Airport Integrated Operations Center (AIOC) that will revolutionize the management of airport operations, and empowering our guests through innovative technologies.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Our goal is to raise the airport experience to unprecedented heights.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8</a:t>
            </a:fld>
            <a:endParaRPr lang="en-US" dirty="0"/>
          </a:p>
        </p:txBody>
      </p:sp>
    </p:spTree>
    <p:extLst>
      <p:ext uri="{BB962C8B-B14F-4D97-AF65-F5344CB8AC3E}">
        <p14:creationId xmlns:p14="http://schemas.microsoft.com/office/powerpoint/2010/main" val="4002925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Goal 3, “Elevate SFO Pride with an Exceptional Employee Experience.”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2600CC-25BC-4280-93A7-856A5FFD8BDB}" type="slidenum">
              <a:rPr lang="en-US" smtClean="0"/>
              <a:pPr/>
              <a:t>9</a:t>
            </a:fld>
            <a:endParaRPr lang="en-US" dirty="0"/>
          </a:p>
        </p:txBody>
      </p:sp>
    </p:spTree>
    <p:extLst>
      <p:ext uri="{BB962C8B-B14F-4D97-AF65-F5344CB8AC3E}">
        <p14:creationId xmlns:p14="http://schemas.microsoft.com/office/powerpoint/2010/main" val="391758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17B159-C1F2-FB44-A191-FD16072555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3037012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7B159-C1F2-FB44-A191-FD16072555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3927764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7B159-C1F2-FB44-A191-FD16072555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77003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7B159-C1F2-FB44-A191-FD16072555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393537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17B159-C1F2-FB44-A191-FD16072555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1743331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17B159-C1F2-FB44-A191-FD160725552D}"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3107132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17B159-C1F2-FB44-A191-FD160725552D}"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43196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17B159-C1F2-FB44-A191-FD160725552D}"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365667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7B159-C1F2-FB44-A191-FD160725552D}"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2251945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7B159-C1F2-FB44-A191-FD160725552D}"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174813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7B159-C1F2-FB44-A191-FD160725552D}"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47981-061C-2E4F-BF72-65B8D6BC9285}" type="slidenum">
              <a:rPr lang="en-US" smtClean="0"/>
              <a:t>‹#›</a:t>
            </a:fld>
            <a:endParaRPr lang="en-US"/>
          </a:p>
        </p:txBody>
      </p:sp>
    </p:spTree>
    <p:extLst>
      <p:ext uri="{BB962C8B-B14F-4D97-AF65-F5344CB8AC3E}">
        <p14:creationId xmlns:p14="http://schemas.microsoft.com/office/powerpoint/2010/main" val="250934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fld id="{2317B159-C1F2-FB44-A191-FD160725552D}" type="datetimeFigureOut">
              <a:rPr lang="en-US" smtClean="0"/>
              <a:pPr/>
              <a:t>7/25/2024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pitchFamily="2" charset="0"/>
              </a:defRPr>
            </a:lvl1pPr>
          </a:lstStyle>
          <a:p>
            <a:fld id="{0F147981-061C-2E4F-BF72-65B8D6BC9285}" type="slidenum">
              <a:rPr lang="en-US" smtClean="0"/>
              <a:pPr/>
              <a:t>‹#›</a:t>
            </a:fld>
            <a:endParaRPr lang="en-US" dirty="0"/>
          </a:p>
        </p:txBody>
      </p:sp>
    </p:spTree>
    <p:extLst>
      <p:ext uri="{BB962C8B-B14F-4D97-AF65-F5344CB8AC3E}">
        <p14:creationId xmlns:p14="http://schemas.microsoft.com/office/powerpoint/2010/main" val="3453845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Light" panose="020B04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87B015-343E-C0AA-87A4-7E49401203FF}"/>
              </a:ext>
            </a:extLst>
          </p:cNvPr>
          <p:cNvSpPr txBox="1"/>
          <p:nvPr/>
        </p:nvSpPr>
        <p:spPr>
          <a:xfrm>
            <a:off x="471486" y="5229224"/>
            <a:ext cx="6357937" cy="954107"/>
          </a:xfrm>
          <a:prstGeom prst="rect">
            <a:avLst/>
          </a:prstGeom>
          <a:noFill/>
        </p:spPr>
        <p:txBody>
          <a:bodyPr wrap="square" rtlCol="0">
            <a:spAutoFit/>
          </a:bodyPr>
          <a:lstStyle/>
          <a:p>
            <a:r>
              <a:rPr lang="en-US" sz="2800" dirty="0">
                <a:solidFill>
                  <a:schemeClr val="tx1">
                    <a:lumMod val="75000"/>
                    <a:lumOff val="25000"/>
                  </a:schemeClr>
                </a:solidFill>
                <a:effectLst/>
                <a:latin typeface="Helvetica Light" panose="020B0403020202020204" pitchFamily="34" charset="0"/>
              </a:rPr>
              <a:t>San Francisco International Airport</a:t>
            </a:r>
          </a:p>
          <a:p>
            <a:r>
              <a:rPr lang="en-US" sz="2800" dirty="0">
                <a:solidFill>
                  <a:schemeClr val="tx1">
                    <a:lumMod val="75000"/>
                    <a:lumOff val="25000"/>
                  </a:schemeClr>
                </a:solidFill>
                <a:effectLst/>
                <a:latin typeface="Helvetica Light" panose="020B0403020202020204" pitchFamily="34" charset="0"/>
              </a:rPr>
              <a:t>Strategic Plan 2023-2028</a:t>
            </a:r>
          </a:p>
        </p:txBody>
      </p:sp>
      <p:pic>
        <p:nvPicPr>
          <p:cNvPr id="6" name="Picture 5">
            <a:extLst>
              <a:ext uri="{FF2B5EF4-FFF2-40B4-BE49-F238E27FC236}">
                <a16:creationId xmlns:a16="http://schemas.microsoft.com/office/drawing/2014/main" id="{0765A710-F5D7-2FE2-7E53-B5ED532CE67E}"/>
              </a:ext>
            </a:extLst>
          </p:cNvPr>
          <p:cNvPicPr>
            <a:picLocks noChangeAspect="1"/>
          </p:cNvPicPr>
          <p:nvPr/>
        </p:nvPicPr>
        <p:blipFill>
          <a:blip r:embed="rId3"/>
          <a:stretch>
            <a:fillRect/>
          </a:stretch>
        </p:blipFill>
        <p:spPr>
          <a:xfrm>
            <a:off x="514350" y="2481586"/>
            <a:ext cx="7772400" cy="2437756"/>
          </a:xfrm>
          <a:prstGeom prst="rect">
            <a:avLst/>
          </a:prstGeom>
        </p:spPr>
      </p:pic>
      <p:pic>
        <p:nvPicPr>
          <p:cNvPr id="8" name="Picture 7">
            <a:extLst>
              <a:ext uri="{FF2B5EF4-FFF2-40B4-BE49-F238E27FC236}">
                <a16:creationId xmlns:a16="http://schemas.microsoft.com/office/drawing/2014/main" id="{E017A9EC-8898-2E0F-00DF-CE9EFD7373F0}"/>
              </a:ext>
            </a:extLst>
          </p:cNvPr>
          <p:cNvPicPr>
            <a:picLocks noChangeAspect="1"/>
          </p:cNvPicPr>
          <p:nvPr/>
        </p:nvPicPr>
        <p:blipFill>
          <a:blip r:embed="rId4"/>
          <a:stretch>
            <a:fillRect/>
          </a:stretch>
        </p:blipFill>
        <p:spPr>
          <a:xfrm>
            <a:off x="6597998" y="0"/>
            <a:ext cx="1703039" cy="946133"/>
          </a:xfrm>
          <a:prstGeom prst="rect">
            <a:avLst/>
          </a:prstGeom>
        </p:spPr>
      </p:pic>
    </p:spTree>
    <p:extLst>
      <p:ext uri="{BB962C8B-B14F-4D97-AF65-F5344CB8AC3E}">
        <p14:creationId xmlns:p14="http://schemas.microsoft.com/office/powerpoint/2010/main" val="42252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895D73-4EEA-BABA-C357-BDAD388175CB}"/>
              </a:ext>
            </a:extLst>
          </p:cNvPr>
          <p:cNvSpPr/>
          <p:nvPr/>
        </p:nvSpPr>
        <p:spPr>
          <a:xfrm>
            <a:off x="0" y="0"/>
            <a:ext cx="9144000" cy="6858000"/>
          </a:xfrm>
          <a:prstGeom prst="rect">
            <a:avLst/>
          </a:prstGeom>
          <a:solidFill>
            <a:srgbClr val="00A5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Helvetica" pitchFamily="2" charset="0"/>
            </a:endParaRPr>
          </a:p>
        </p:txBody>
      </p:sp>
      <p:sp>
        <p:nvSpPr>
          <p:cNvPr id="13" name="TextBox 12">
            <a:extLst>
              <a:ext uri="{FF2B5EF4-FFF2-40B4-BE49-F238E27FC236}">
                <a16:creationId xmlns:a16="http://schemas.microsoft.com/office/drawing/2014/main" id="{1C63F68F-D559-B827-D0AB-A6D27580F757}"/>
              </a:ext>
            </a:extLst>
          </p:cNvPr>
          <p:cNvSpPr txBox="1"/>
          <p:nvPr/>
        </p:nvSpPr>
        <p:spPr>
          <a:xfrm>
            <a:off x="239925" y="6086975"/>
            <a:ext cx="4642139" cy="338554"/>
          </a:xfrm>
          <a:prstGeom prst="rect">
            <a:avLst/>
          </a:prstGeom>
          <a:noFill/>
        </p:spPr>
        <p:txBody>
          <a:bodyPr wrap="square" rtlCol="0">
            <a:spAutoFit/>
          </a:bodyPr>
          <a:lstStyle/>
          <a:p>
            <a:r>
              <a:rPr lang="en-US" sz="1600" i="1" dirty="0">
                <a:solidFill>
                  <a:schemeClr val="bg1"/>
                </a:solidFill>
                <a:latin typeface="Helvetica" pitchFamily="2" charset="0"/>
              </a:rPr>
              <a:t>Supported by 14 initiatives</a:t>
            </a:r>
          </a:p>
        </p:txBody>
      </p:sp>
      <p:sp>
        <p:nvSpPr>
          <p:cNvPr id="14" name="TextBox 13">
            <a:extLst>
              <a:ext uri="{FF2B5EF4-FFF2-40B4-BE49-F238E27FC236}">
                <a16:creationId xmlns:a16="http://schemas.microsoft.com/office/drawing/2014/main" id="{C21BECAC-A5D4-6D70-3547-E8CA2550296A}"/>
              </a:ext>
            </a:extLst>
          </p:cNvPr>
          <p:cNvSpPr txBox="1"/>
          <p:nvPr/>
        </p:nvSpPr>
        <p:spPr>
          <a:xfrm>
            <a:off x="239924" y="2373047"/>
            <a:ext cx="7730031" cy="2800767"/>
          </a:xfrm>
          <a:prstGeom prst="rect">
            <a:avLst/>
          </a:prstGeom>
          <a:noFill/>
        </p:spPr>
        <p:txBody>
          <a:bodyPr wrap="square" rtlCol="0">
            <a:spAutoFit/>
          </a:bodyPr>
          <a:lstStyle/>
          <a:p>
            <a:pPr marL="461963" indent="-461963"/>
            <a:r>
              <a:rPr lang="en-US" sz="1600" dirty="0">
                <a:solidFill>
                  <a:schemeClr val="bg1"/>
                </a:solidFill>
                <a:effectLst/>
                <a:latin typeface="Helvetica" pitchFamily="2" charset="0"/>
                <a:cs typeface="Calibri" panose="020F0502020204030204" pitchFamily="34" charset="0"/>
              </a:rPr>
              <a:t>3.1 	Strengthen workplace inclusion and belonging so that every employee feels respected, valued, and engaged to bring their personal best.</a:t>
            </a:r>
          </a:p>
          <a:p>
            <a:pPr marL="461963" indent="-461963"/>
            <a:endParaRPr lang="en-US" sz="1600" dirty="0">
              <a:solidFill>
                <a:schemeClr val="bg1"/>
              </a:solidFill>
              <a:effectLst/>
              <a:latin typeface="Helvetica" pitchFamily="2" charset="0"/>
              <a:cs typeface="Calibri" panose="020F0502020204030204" pitchFamily="34" charset="0"/>
            </a:endParaRPr>
          </a:p>
          <a:p>
            <a:pPr marL="461963" indent="-461963"/>
            <a:r>
              <a:rPr lang="en-US" sz="1600" dirty="0">
                <a:solidFill>
                  <a:schemeClr val="bg1"/>
                </a:solidFill>
                <a:effectLst/>
                <a:latin typeface="Helvetica" pitchFamily="2" charset="0"/>
                <a:cs typeface="Calibri" panose="020F0502020204030204" pitchFamily="34" charset="0"/>
              </a:rPr>
              <a:t>3.2 	Invest in all employees by providing industry-leading career development resources and programs.</a:t>
            </a:r>
          </a:p>
          <a:p>
            <a:pPr marL="461963" indent="-461963"/>
            <a:endParaRPr lang="en-US" sz="1600" dirty="0">
              <a:solidFill>
                <a:schemeClr val="bg1"/>
              </a:solidFill>
              <a:effectLst/>
              <a:latin typeface="Helvetica" pitchFamily="2" charset="0"/>
              <a:cs typeface="Calibri" panose="020F0502020204030204" pitchFamily="34" charset="0"/>
            </a:endParaRPr>
          </a:p>
          <a:p>
            <a:pPr marL="461963" indent="-461963"/>
            <a:r>
              <a:rPr lang="en-US" sz="1600" dirty="0">
                <a:solidFill>
                  <a:schemeClr val="bg1"/>
                </a:solidFill>
                <a:effectLst/>
                <a:latin typeface="Helvetica" pitchFamily="2" charset="0"/>
                <a:cs typeface="Calibri" panose="020F0502020204030204" pitchFamily="34" charset="0"/>
              </a:rPr>
              <a:t>3.3 	Provide equitable access to timely and open communication, build community, and deepen engagement by creating internal communication workflows.</a:t>
            </a:r>
          </a:p>
          <a:p>
            <a:pPr marL="461963" indent="-461963"/>
            <a:endParaRPr lang="en-US" sz="1600" dirty="0">
              <a:solidFill>
                <a:schemeClr val="bg1"/>
              </a:solidFill>
              <a:effectLst/>
              <a:latin typeface="Helvetica" pitchFamily="2" charset="0"/>
              <a:cs typeface="Calibri" panose="020F0502020204030204" pitchFamily="34" charset="0"/>
            </a:endParaRPr>
          </a:p>
          <a:p>
            <a:pPr marL="461963" indent="-461963"/>
            <a:r>
              <a:rPr lang="en-US" sz="1600" dirty="0">
                <a:solidFill>
                  <a:schemeClr val="bg1"/>
                </a:solidFill>
                <a:effectLst/>
                <a:latin typeface="Helvetica" pitchFamily="2" charset="0"/>
                <a:cs typeface="Calibri" panose="020F0502020204030204" pitchFamily="34" charset="0"/>
              </a:rPr>
              <a:t>3.4 	Make SFO the best place to work by increasing options and access to employee well-being programs. </a:t>
            </a:r>
          </a:p>
        </p:txBody>
      </p:sp>
      <p:cxnSp>
        <p:nvCxnSpPr>
          <p:cNvPr id="2" name="Straight Connector 1">
            <a:extLst>
              <a:ext uri="{FF2B5EF4-FFF2-40B4-BE49-F238E27FC236}">
                <a16:creationId xmlns:a16="http://schemas.microsoft.com/office/drawing/2014/main" id="{3E18ACFC-703B-025F-83E1-9F90BBE23BE2}"/>
              </a:ext>
            </a:extLst>
          </p:cNvPr>
          <p:cNvCxnSpPr>
            <a:cxnSpLocks/>
          </p:cNvCxnSpPr>
          <p:nvPr/>
        </p:nvCxnSpPr>
        <p:spPr>
          <a:xfrm rot="16200000" flipH="1">
            <a:off x="3024434" y="-736479"/>
            <a:ext cx="0" cy="534895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D3DCEA-C13C-FD5A-8009-4F235F2ED46A}"/>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10</a:t>
            </a:fld>
            <a:endParaRPr lang="en-US" dirty="0">
              <a:solidFill>
                <a:schemeClr val="bg1"/>
              </a:solidFill>
              <a:latin typeface="Helvetica" pitchFamily="2" charset="0"/>
            </a:endParaRPr>
          </a:p>
        </p:txBody>
      </p:sp>
      <p:sp>
        <p:nvSpPr>
          <p:cNvPr id="4" name="TextBox 3">
            <a:extLst>
              <a:ext uri="{FF2B5EF4-FFF2-40B4-BE49-F238E27FC236}">
                <a16:creationId xmlns:a16="http://schemas.microsoft.com/office/drawing/2014/main" id="{D1B8CCA9-EB86-8762-3938-66C44CA23109}"/>
              </a:ext>
            </a:extLst>
          </p:cNvPr>
          <p:cNvSpPr txBox="1"/>
          <p:nvPr/>
        </p:nvSpPr>
        <p:spPr>
          <a:xfrm>
            <a:off x="212220" y="818323"/>
            <a:ext cx="4636875" cy="769441"/>
          </a:xfrm>
          <a:prstGeom prst="rect">
            <a:avLst/>
          </a:prstGeom>
          <a:noFill/>
        </p:spPr>
        <p:txBody>
          <a:bodyPr wrap="square" rtlCol="0">
            <a:spAutoFit/>
          </a:bodyPr>
          <a:lstStyle/>
          <a:p>
            <a:r>
              <a:rPr lang="en-US" sz="2200" dirty="0">
                <a:solidFill>
                  <a:schemeClr val="bg1"/>
                </a:solidFill>
                <a:effectLst/>
                <a:latin typeface="Helvetica" pitchFamily="2" charset="0"/>
              </a:rPr>
              <a:t>Elevate SFO Pride with an </a:t>
            </a:r>
            <a:br>
              <a:rPr lang="en-US" sz="2200" dirty="0">
                <a:solidFill>
                  <a:schemeClr val="bg1"/>
                </a:solidFill>
                <a:effectLst/>
                <a:latin typeface="Helvetica" pitchFamily="2" charset="0"/>
              </a:rPr>
            </a:br>
            <a:r>
              <a:rPr lang="en-US" sz="2200" dirty="0">
                <a:solidFill>
                  <a:schemeClr val="bg1"/>
                </a:solidFill>
                <a:effectLst/>
                <a:latin typeface="Helvetica" pitchFamily="2" charset="0"/>
              </a:rPr>
              <a:t>Exceptional Employee Experience</a:t>
            </a:r>
          </a:p>
        </p:txBody>
      </p:sp>
    </p:spTree>
    <p:extLst>
      <p:ext uri="{BB962C8B-B14F-4D97-AF65-F5344CB8AC3E}">
        <p14:creationId xmlns:p14="http://schemas.microsoft.com/office/powerpoint/2010/main" val="3212703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21CF9E-6474-0734-B6C0-10BF3E4DB2E1}"/>
              </a:ext>
            </a:extLst>
          </p:cNvPr>
          <p:cNvPicPr>
            <a:picLocks noChangeAspect="1"/>
          </p:cNvPicPr>
          <p:nvPr/>
        </p:nvPicPr>
        <p:blipFill rotWithShape="1">
          <a:blip r:embed="rId3"/>
          <a:srcRect l="5240" r="8775"/>
          <a:stretch/>
        </p:blipFill>
        <p:spPr>
          <a:xfrm>
            <a:off x="0" y="1"/>
            <a:ext cx="9144000" cy="6858000"/>
          </a:xfrm>
          <a:prstGeom prst="rect">
            <a:avLst/>
          </a:prstGeom>
        </p:spPr>
      </p:pic>
      <p:sp>
        <p:nvSpPr>
          <p:cNvPr id="9" name="Rectangle 8">
            <a:extLst>
              <a:ext uri="{FF2B5EF4-FFF2-40B4-BE49-F238E27FC236}">
                <a16:creationId xmlns:a16="http://schemas.microsoft.com/office/drawing/2014/main" id="{A84FB676-0D2F-12D7-73EE-9A790BB9F3EE}"/>
              </a:ext>
            </a:extLst>
          </p:cNvPr>
          <p:cNvSpPr/>
          <p:nvPr/>
        </p:nvSpPr>
        <p:spPr>
          <a:xfrm>
            <a:off x="0" y="692987"/>
            <a:ext cx="5040084"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1" name="Oval 10">
            <a:extLst>
              <a:ext uri="{FF2B5EF4-FFF2-40B4-BE49-F238E27FC236}">
                <a16:creationId xmlns:a16="http://schemas.microsoft.com/office/drawing/2014/main" id="{FF32FD66-4638-95E0-DAFC-F0A5E15DE579}"/>
              </a:ext>
            </a:extLst>
          </p:cNvPr>
          <p:cNvSpPr/>
          <p:nvPr/>
        </p:nvSpPr>
        <p:spPr>
          <a:xfrm>
            <a:off x="4581504" y="730785"/>
            <a:ext cx="915910" cy="915910"/>
          </a:xfrm>
          <a:prstGeom prst="ellipse">
            <a:avLst/>
          </a:prstGeom>
          <a:solidFill>
            <a:srgbClr val="58B94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2" name="TextBox 11">
            <a:extLst>
              <a:ext uri="{FF2B5EF4-FFF2-40B4-BE49-F238E27FC236}">
                <a16:creationId xmlns:a16="http://schemas.microsoft.com/office/drawing/2014/main" id="{C726EDFE-885F-EB2C-1046-CA392B4DC37E}"/>
              </a:ext>
            </a:extLst>
          </p:cNvPr>
          <p:cNvSpPr txBox="1"/>
          <p:nvPr/>
        </p:nvSpPr>
        <p:spPr>
          <a:xfrm>
            <a:off x="239925" y="771025"/>
            <a:ext cx="4348842" cy="830997"/>
          </a:xfrm>
          <a:prstGeom prst="rect">
            <a:avLst/>
          </a:prstGeom>
          <a:noFill/>
        </p:spPr>
        <p:txBody>
          <a:bodyPr wrap="square" rtlCol="0">
            <a:spAutoFit/>
          </a:bodyPr>
          <a:lstStyle/>
          <a:p>
            <a:r>
              <a:rPr lang="en-US" sz="2400" dirty="0">
                <a:solidFill>
                  <a:schemeClr val="tx1">
                    <a:lumMod val="65000"/>
                    <a:lumOff val="35000"/>
                  </a:schemeClr>
                </a:solidFill>
                <a:effectLst/>
                <a:latin typeface="Helvetica" pitchFamily="2" charset="0"/>
              </a:rPr>
              <a:t>Take Bold </a:t>
            </a:r>
            <a:br>
              <a:rPr lang="en-US" sz="2400" dirty="0">
                <a:solidFill>
                  <a:schemeClr val="tx1">
                    <a:lumMod val="65000"/>
                    <a:lumOff val="35000"/>
                  </a:schemeClr>
                </a:solidFill>
                <a:effectLst/>
                <a:latin typeface="Helvetica" pitchFamily="2" charset="0"/>
              </a:rPr>
            </a:br>
            <a:r>
              <a:rPr lang="en-US" sz="2400" dirty="0">
                <a:solidFill>
                  <a:schemeClr val="tx1">
                    <a:lumMod val="65000"/>
                    <a:lumOff val="35000"/>
                  </a:schemeClr>
                </a:solidFill>
                <a:effectLst/>
                <a:latin typeface="Helvetica" pitchFamily="2" charset="0"/>
              </a:rPr>
              <a:t>Climate Action</a:t>
            </a:r>
          </a:p>
        </p:txBody>
      </p:sp>
      <p:sp>
        <p:nvSpPr>
          <p:cNvPr id="13" name="TextBox 12">
            <a:extLst>
              <a:ext uri="{FF2B5EF4-FFF2-40B4-BE49-F238E27FC236}">
                <a16:creationId xmlns:a16="http://schemas.microsoft.com/office/drawing/2014/main" id="{F18A8A83-27FB-B0EE-0FFE-9099C8FE1DC5}"/>
              </a:ext>
            </a:extLst>
          </p:cNvPr>
          <p:cNvSpPr txBox="1"/>
          <p:nvPr/>
        </p:nvSpPr>
        <p:spPr>
          <a:xfrm>
            <a:off x="4745536" y="710537"/>
            <a:ext cx="990600" cy="954107"/>
          </a:xfrm>
          <a:prstGeom prst="rect">
            <a:avLst/>
          </a:prstGeom>
          <a:noFill/>
        </p:spPr>
        <p:txBody>
          <a:bodyPr wrap="square" rtlCol="0">
            <a:spAutoFit/>
          </a:bodyPr>
          <a:lstStyle/>
          <a:p>
            <a:r>
              <a:rPr lang="en-US" sz="5600" b="1" dirty="0">
                <a:solidFill>
                  <a:schemeClr val="bg1"/>
                </a:solidFill>
                <a:effectLst/>
                <a:latin typeface="Helvetica" pitchFamily="2" charset="0"/>
              </a:rPr>
              <a:t>4</a:t>
            </a:r>
          </a:p>
        </p:txBody>
      </p:sp>
      <p:sp>
        <p:nvSpPr>
          <p:cNvPr id="2" name="TextBox 1">
            <a:extLst>
              <a:ext uri="{FF2B5EF4-FFF2-40B4-BE49-F238E27FC236}">
                <a16:creationId xmlns:a16="http://schemas.microsoft.com/office/drawing/2014/main" id="{D2495FD4-F3B9-ECAF-586E-2A4E68DCAC39}"/>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11</a:t>
            </a:fld>
            <a:endParaRPr lang="en-US" dirty="0">
              <a:solidFill>
                <a:schemeClr val="bg1"/>
              </a:solidFill>
              <a:latin typeface="Helvetica" pitchFamily="2" charset="0"/>
            </a:endParaRPr>
          </a:p>
        </p:txBody>
      </p:sp>
    </p:spTree>
    <p:extLst>
      <p:ext uri="{BB962C8B-B14F-4D97-AF65-F5344CB8AC3E}">
        <p14:creationId xmlns:p14="http://schemas.microsoft.com/office/powerpoint/2010/main" val="928949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895D73-4EEA-BABA-C357-BDAD388175CB}"/>
              </a:ext>
            </a:extLst>
          </p:cNvPr>
          <p:cNvSpPr/>
          <p:nvPr/>
        </p:nvSpPr>
        <p:spPr>
          <a:xfrm>
            <a:off x="0" y="0"/>
            <a:ext cx="9144000" cy="6858000"/>
          </a:xfrm>
          <a:prstGeom prst="rect">
            <a:avLst/>
          </a:prstGeom>
          <a:solidFill>
            <a:srgbClr val="58B9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Helvetica" pitchFamily="2" charset="0"/>
            </a:endParaRPr>
          </a:p>
        </p:txBody>
      </p:sp>
      <p:sp>
        <p:nvSpPr>
          <p:cNvPr id="13" name="TextBox 12">
            <a:extLst>
              <a:ext uri="{FF2B5EF4-FFF2-40B4-BE49-F238E27FC236}">
                <a16:creationId xmlns:a16="http://schemas.microsoft.com/office/drawing/2014/main" id="{1C63F68F-D559-B827-D0AB-A6D27580F757}"/>
              </a:ext>
            </a:extLst>
          </p:cNvPr>
          <p:cNvSpPr txBox="1"/>
          <p:nvPr/>
        </p:nvSpPr>
        <p:spPr>
          <a:xfrm>
            <a:off x="239925" y="6189454"/>
            <a:ext cx="4642139" cy="338554"/>
          </a:xfrm>
          <a:prstGeom prst="rect">
            <a:avLst/>
          </a:prstGeom>
          <a:noFill/>
        </p:spPr>
        <p:txBody>
          <a:bodyPr wrap="square" rtlCol="0">
            <a:spAutoFit/>
          </a:bodyPr>
          <a:lstStyle/>
          <a:p>
            <a:r>
              <a:rPr lang="en-US" sz="1600" i="1" dirty="0">
                <a:solidFill>
                  <a:schemeClr val="bg1"/>
                </a:solidFill>
                <a:latin typeface="Helvetica" pitchFamily="2" charset="0"/>
              </a:rPr>
              <a:t>Supported by 19 initiatives</a:t>
            </a:r>
          </a:p>
        </p:txBody>
      </p:sp>
      <p:sp>
        <p:nvSpPr>
          <p:cNvPr id="14" name="TextBox 13">
            <a:extLst>
              <a:ext uri="{FF2B5EF4-FFF2-40B4-BE49-F238E27FC236}">
                <a16:creationId xmlns:a16="http://schemas.microsoft.com/office/drawing/2014/main" id="{C21BECAC-A5D4-6D70-3547-E8CA2550296A}"/>
              </a:ext>
            </a:extLst>
          </p:cNvPr>
          <p:cNvSpPr txBox="1"/>
          <p:nvPr/>
        </p:nvSpPr>
        <p:spPr>
          <a:xfrm>
            <a:off x="239924" y="2296845"/>
            <a:ext cx="7730031" cy="3885679"/>
          </a:xfrm>
          <a:prstGeom prst="rect">
            <a:avLst/>
          </a:prstGeom>
          <a:noFill/>
        </p:spPr>
        <p:txBody>
          <a:bodyPr wrap="square" rtlCol="0">
            <a:spAutoFit/>
          </a:bodyPr>
          <a:lstStyle/>
          <a:p>
            <a:pPr marL="461963" indent="-461963"/>
            <a:r>
              <a:rPr lang="en-US" sz="1400" dirty="0">
                <a:solidFill>
                  <a:schemeClr val="bg1"/>
                </a:solidFill>
                <a:effectLst/>
                <a:latin typeface="Helvetica" pitchFamily="2" charset="0"/>
                <a:cs typeface="Calibri" panose="020F0502020204030204" pitchFamily="34" charset="0"/>
              </a:rPr>
              <a:t>4.1 	Adopt a resilience capital plan and program to respond and rebound from geologic, climatic, and human-caused hazards, shocks, and stressors. </a:t>
            </a:r>
          </a:p>
          <a:p>
            <a:pPr marL="461963" indent="-461963"/>
            <a:endParaRPr lang="en-US" sz="1400" dirty="0">
              <a:solidFill>
                <a:schemeClr val="bg1"/>
              </a:solidFill>
              <a:effectLst/>
              <a:latin typeface="Helvetica" pitchFamily="2" charset="0"/>
              <a:cs typeface="Calibri" panose="020F0502020204030204" pitchFamily="34" charset="0"/>
            </a:endParaRPr>
          </a:p>
          <a:p>
            <a:pPr marL="461963" indent="-461963"/>
            <a:r>
              <a:rPr lang="en-US" sz="1400" dirty="0">
                <a:solidFill>
                  <a:schemeClr val="bg1"/>
                </a:solidFill>
                <a:effectLst/>
                <a:latin typeface="Helvetica" pitchFamily="2" charset="0"/>
                <a:cs typeface="Calibri" panose="020F0502020204030204" pitchFamily="34" charset="0"/>
              </a:rPr>
              <a:t>4.2 	Inspire the public and industry partners to take bold climate actions.</a:t>
            </a:r>
          </a:p>
          <a:p>
            <a:pPr marL="461963" indent="-461963"/>
            <a:endParaRPr lang="en-US" sz="1400" dirty="0">
              <a:solidFill>
                <a:schemeClr val="bg1"/>
              </a:solidFill>
              <a:effectLst/>
              <a:latin typeface="Helvetica" pitchFamily="2" charset="0"/>
              <a:cs typeface="Calibri" panose="020F0502020204030204" pitchFamily="34" charset="0"/>
            </a:endParaRPr>
          </a:p>
          <a:p>
            <a:pPr marL="461963" indent="-461963"/>
            <a:r>
              <a:rPr lang="en-US" sz="1400" dirty="0">
                <a:solidFill>
                  <a:schemeClr val="bg1"/>
                </a:solidFill>
                <a:latin typeface="Helvetica" pitchFamily="2" charset="0"/>
                <a:cs typeface="Calibri" panose="020F0502020204030204" pitchFamily="34" charset="0"/>
              </a:rPr>
              <a:t>4.3 	Achieve net zero carbon for airport-controlled emissions by 2030 and establish a stakeholder emission reduction target and implementation plan by 2024.</a:t>
            </a:r>
          </a:p>
          <a:p>
            <a:pPr marL="461963" indent="-461963"/>
            <a:endParaRPr lang="en-US" sz="1400" dirty="0">
              <a:solidFill>
                <a:schemeClr val="bg1"/>
              </a:solidFill>
              <a:latin typeface="Helvetica" pitchFamily="2" charset="0"/>
              <a:cs typeface="Calibri" panose="020F0502020204030204" pitchFamily="34" charset="0"/>
            </a:endParaRPr>
          </a:p>
          <a:p>
            <a:pPr marL="461963" indent="-461963"/>
            <a:r>
              <a:rPr lang="en-US" sz="1400" dirty="0">
                <a:solidFill>
                  <a:schemeClr val="bg1"/>
                </a:solidFill>
                <a:effectLst/>
                <a:latin typeface="Helvetica" pitchFamily="2" charset="0"/>
                <a:cs typeface="Calibri" panose="020F0502020204030204" pitchFamily="34" charset="0"/>
              </a:rPr>
              <a:t>4.4 	Reach net zero energy by 2030 by accelerating distributed energy resources and electrical grid modernization and optimizing the performance of assets across their life cycle.</a:t>
            </a:r>
          </a:p>
          <a:p>
            <a:pPr marL="461963" indent="-461963"/>
            <a:endParaRPr lang="en-US" sz="1400" dirty="0">
              <a:solidFill>
                <a:schemeClr val="bg1"/>
              </a:solidFill>
              <a:effectLst/>
              <a:latin typeface="Helvetica" pitchFamily="2" charset="0"/>
              <a:cs typeface="Calibri" panose="020F0502020204030204" pitchFamily="34" charset="0"/>
            </a:endParaRPr>
          </a:p>
          <a:p>
            <a:pPr marL="461963" indent="-461963"/>
            <a:r>
              <a:rPr lang="en-US" sz="1400" dirty="0">
                <a:solidFill>
                  <a:schemeClr val="bg1"/>
                </a:solidFill>
                <a:effectLst/>
                <a:latin typeface="Helvetica" pitchFamily="2" charset="0"/>
                <a:cs typeface="Calibri" panose="020F0502020204030204" pitchFamily="34" charset="0"/>
              </a:rPr>
              <a:t>4.5 	Become a zero-waste campus for airport-controlled municipal solid waste (MSW) and construction waste.</a:t>
            </a:r>
          </a:p>
          <a:p>
            <a:pPr marL="461963" indent="-461963"/>
            <a:endParaRPr lang="en-US" sz="1400" dirty="0">
              <a:solidFill>
                <a:schemeClr val="bg1"/>
              </a:solidFill>
              <a:effectLst/>
              <a:latin typeface="Helvetica" pitchFamily="2" charset="0"/>
              <a:cs typeface="Calibri" panose="020F0502020204030204" pitchFamily="34" charset="0"/>
            </a:endParaRPr>
          </a:p>
          <a:p>
            <a:pPr marL="461963" indent="-461963"/>
            <a:r>
              <a:rPr lang="en-US" sz="1400" dirty="0">
                <a:solidFill>
                  <a:schemeClr val="bg1"/>
                </a:solidFill>
                <a:effectLst/>
                <a:latin typeface="Helvetica" pitchFamily="2" charset="0"/>
                <a:cs typeface="Calibri" panose="020F0502020204030204" pitchFamily="34" charset="0"/>
              </a:rPr>
              <a:t>4.6 	Be a net zero water campus by achieving balance between water consumption and measures that conserve, replenish, and recycle water by 2030.</a:t>
            </a:r>
          </a:p>
        </p:txBody>
      </p:sp>
      <p:cxnSp>
        <p:nvCxnSpPr>
          <p:cNvPr id="3" name="Straight Connector 2">
            <a:extLst>
              <a:ext uri="{FF2B5EF4-FFF2-40B4-BE49-F238E27FC236}">
                <a16:creationId xmlns:a16="http://schemas.microsoft.com/office/drawing/2014/main" id="{90937B11-76A8-9594-C045-5F2B3B45B028}"/>
              </a:ext>
            </a:extLst>
          </p:cNvPr>
          <p:cNvCxnSpPr>
            <a:cxnSpLocks/>
          </p:cNvCxnSpPr>
          <p:nvPr/>
        </p:nvCxnSpPr>
        <p:spPr>
          <a:xfrm rot="16200000" flipH="1">
            <a:off x="3024434" y="-736479"/>
            <a:ext cx="0" cy="534895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D156F2B-AE03-56B2-6456-5C7FBEB9E319}"/>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12</a:t>
            </a:fld>
            <a:endParaRPr lang="en-US" dirty="0">
              <a:solidFill>
                <a:schemeClr val="bg1"/>
              </a:solidFill>
              <a:latin typeface="Helvetica" pitchFamily="2" charset="0"/>
            </a:endParaRPr>
          </a:p>
        </p:txBody>
      </p:sp>
      <p:sp>
        <p:nvSpPr>
          <p:cNvPr id="5" name="TextBox 4">
            <a:extLst>
              <a:ext uri="{FF2B5EF4-FFF2-40B4-BE49-F238E27FC236}">
                <a16:creationId xmlns:a16="http://schemas.microsoft.com/office/drawing/2014/main" id="{69F544D8-7DE4-0FCE-4189-769512E0A494}"/>
              </a:ext>
            </a:extLst>
          </p:cNvPr>
          <p:cNvSpPr txBox="1"/>
          <p:nvPr/>
        </p:nvSpPr>
        <p:spPr>
          <a:xfrm>
            <a:off x="239925" y="771025"/>
            <a:ext cx="4348842" cy="830997"/>
          </a:xfrm>
          <a:prstGeom prst="rect">
            <a:avLst/>
          </a:prstGeom>
          <a:noFill/>
        </p:spPr>
        <p:txBody>
          <a:bodyPr wrap="square" rtlCol="0">
            <a:spAutoFit/>
          </a:bodyPr>
          <a:lstStyle/>
          <a:p>
            <a:r>
              <a:rPr lang="en-US" sz="2400" dirty="0">
                <a:solidFill>
                  <a:schemeClr val="bg1"/>
                </a:solidFill>
                <a:effectLst/>
                <a:latin typeface="Helvetica" pitchFamily="2" charset="0"/>
              </a:rPr>
              <a:t>Take Bold </a:t>
            </a:r>
            <a:br>
              <a:rPr lang="en-US" sz="2400" dirty="0">
                <a:solidFill>
                  <a:schemeClr val="bg1"/>
                </a:solidFill>
                <a:effectLst/>
                <a:latin typeface="Helvetica" pitchFamily="2" charset="0"/>
              </a:rPr>
            </a:br>
            <a:r>
              <a:rPr lang="en-US" sz="2400" dirty="0">
                <a:solidFill>
                  <a:schemeClr val="bg1"/>
                </a:solidFill>
                <a:effectLst/>
                <a:latin typeface="Helvetica" pitchFamily="2" charset="0"/>
              </a:rPr>
              <a:t>Climate Action</a:t>
            </a:r>
          </a:p>
        </p:txBody>
      </p:sp>
    </p:spTree>
    <p:extLst>
      <p:ext uri="{BB962C8B-B14F-4D97-AF65-F5344CB8AC3E}">
        <p14:creationId xmlns:p14="http://schemas.microsoft.com/office/powerpoint/2010/main" val="338097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CA8DB07-6644-C9C4-1429-72D6FE072561}"/>
              </a:ext>
            </a:extLst>
          </p:cNvPr>
          <p:cNvPicPr>
            <a:picLocks noChangeAspect="1"/>
          </p:cNvPicPr>
          <p:nvPr/>
        </p:nvPicPr>
        <p:blipFill rotWithShape="1">
          <a:blip r:embed="rId3"/>
          <a:srcRect r="14045"/>
          <a:stretch/>
        </p:blipFill>
        <p:spPr>
          <a:xfrm>
            <a:off x="0" y="0"/>
            <a:ext cx="9144000" cy="6858000"/>
          </a:xfrm>
          <a:prstGeom prst="rect">
            <a:avLst/>
          </a:prstGeom>
        </p:spPr>
      </p:pic>
      <p:sp>
        <p:nvSpPr>
          <p:cNvPr id="10" name="Rectangle 9">
            <a:extLst>
              <a:ext uri="{FF2B5EF4-FFF2-40B4-BE49-F238E27FC236}">
                <a16:creationId xmlns:a16="http://schemas.microsoft.com/office/drawing/2014/main" id="{692D7F81-43DB-419C-C8B4-92F6E4925135}"/>
              </a:ext>
            </a:extLst>
          </p:cNvPr>
          <p:cNvSpPr/>
          <p:nvPr/>
        </p:nvSpPr>
        <p:spPr>
          <a:xfrm>
            <a:off x="0" y="692987"/>
            <a:ext cx="5040084"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1" name="Oval 10">
            <a:extLst>
              <a:ext uri="{FF2B5EF4-FFF2-40B4-BE49-F238E27FC236}">
                <a16:creationId xmlns:a16="http://schemas.microsoft.com/office/drawing/2014/main" id="{C85C2250-4AA2-BDA3-3144-B8584FCF9955}"/>
              </a:ext>
            </a:extLst>
          </p:cNvPr>
          <p:cNvSpPr/>
          <p:nvPr/>
        </p:nvSpPr>
        <p:spPr>
          <a:xfrm>
            <a:off x="4581504" y="730785"/>
            <a:ext cx="915910" cy="915910"/>
          </a:xfrm>
          <a:prstGeom prst="ellipse">
            <a:avLst/>
          </a:prstGeom>
          <a:solidFill>
            <a:srgbClr val="00A88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2" name="TextBox 11">
            <a:extLst>
              <a:ext uri="{FF2B5EF4-FFF2-40B4-BE49-F238E27FC236}">
                <a16:creationId xmlns:a16="http://schemas.microsoft.com/office/drawing/2014/main" id="{02C916DB-4C76-E613-8997-4FCA5925A39F}"/>
              </a:ext>
            </a:extLst>
          </p:cNvPr>
          <p:cNvSpPr txBox="1"/>
          <p:nvPr/>
        </p:nvSpPr>
        <p:spPr>
          <a:xfrm>
            <a:off x="239925" y="771025"/>
            <a:ext cx="4348842" cy="830997"/>
          </a:xfrm>
          <a:prstGeom prst="rect">
            <a:avLst/>
          </a:prstGeom>
          <a:noFill/>
        </p:spPr>
        <p:txBody>
          <a:bodyPr wrap="square" rtlCol="0">
            <a:spAutoFit/>
          </a:bodyPr>
          <a:lstStyle/>
          <a:p>
            <a:r>
              <a:rPr lang="en-US" sz="2400" dirty="0">
                <a:solidFill>
                  <a:schemeClr val="tx1">
                    <a:lumMod val="65000"/>
                    <a:lumOff val="35000"/>
                  </a:schemeClr>
                </a:solidFill>
                <a:effectLst/>
                <a:latin typeface="Helvetica" pitchFamily="2" charset="0"/>
              </a:rPr>
              <a:t>Ignite </a:t>
            </a:r>
            <a:br>
              <a:rPr lang="en-US" sz="2400" dirty="0">
                <a:solidFill>
                  <a:schemeClr val="tx1">
                    <a:lumMod val="65000"/>
                    <a:lumOff val="35000"/>
                  </a:schemeClr>
                </a:solidFill>
                <a:effectLst/>
                <a:latin typeface="Helvetica" pitchFamily="2" charset="0"/>
              </a:rPr>
            </a:br>
            <a:r>
              <a:rPr lang="en-US" sz="2400" dirty="0">
                <a:solidFill>
                  <a:schemeClr val="tx1">
                    <a:lumMod val="65000"/>
                    <a:lumOff val="35000"/>
                  </a:schemeClr>
                </a:solidFill>
                <a:effectLst/>
                <a:latin typeface="Helvetica" pitchFamily="2" charset="0"/>
              </a:rPr>
              <a:t>Business Innovation</a:t>
            </a:r>
          </a:p>
        </p:txBody>
      </p:sp>
      <p:sp>
        <p:nvSpPr>
          <p:cNvPr id="13" name="TextBox 12">
            <a:extLst>
              <a:ext uri="{FF2B5EF4-FFF2-40B4-BE49-F238E27FC236}">
                <a16:creationId xmlns:a16="http://schemas.microsoft.com/office/drawing/2014/main" id="{8C3A3259-7BC5-8851-7305-2AC589B5DEE8}"/>
              </a:ext>
            </a:extLst>
          </p:cNvPr>
          <p:cNvSpPr txBox="1"/>
          <p:nvPr/>
        </p:nvSpPr>
        <p:spPr>
          <a:xfrm>
            <a:off x="4753419" y="726303"/>
            <a:ext cx="990600" cy="954107"/>
          </a:xfrm>
          <a:prstGeom prst="rect">
            <a:avLst/>
          </a:prstGeom>
          <a:noFill/>
        </p:spPr>
        <p:txBody>
          <a:bodyPr wrap="square" rtlCol="0">
            <a:spAutoFit/>
          </a:bodyPr>
          <a:lstStyle/>
          <a:p>
            <a:r>
              <a:rPr lang="en-US" sz="5600" b="1" dirty="0">
                <a:solidFill>
                  <a:schemeClr val="bg1"/>
                </a:solidFill>
                <a:effectLst/>
                <a:latin typeface="Helvetica" pitchFamily="2" charset="0"/>
              </a:rPr>
              <a:t>5</a:t>
            </a:r>
          </a:p>
        </p:txBody>
      </p:sp>
      <p:sp>
        <p:nvSpPr>
          <p:cNvPr id="2" name="TextBox 1">
            <a:extLst>
              <a:ext uri="{FF2B5EF4-FFF2-40B4-BE49-F238E27FC236}">
                <a16:creationId xmlns:a16="http://schemas.microsoft.com/office/drawing/2014/main" id="{B931553D-B1D4-C295-A739-86E021AF3152}"/>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13</a:t>
            </a:fld>
            <a:endParaRPr lang="en-US" dirty="0">
              <a:solidFill>
                <a:schemeClr val="bg1"/>
              </a:solidFill>
              <a:latin typeface="Helvetica" pitchFamily="2" charset="0"/>
            </a:endParaRPr>
          </a:p>
        </p:txBody>
      </p:sp>
    </p:spTree>
    <p:extLst>
      <p:ext uri="{BB962C8B-B14F-4D97-AF65-F5344CB8AC3E}">
        <p14:creationId xmlns:p14="http://schemas.microsoft.com/office/powerpoint/2010/main" val="1107834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895D73-4EEA-BABA-C357-BDAD388175CB}"/>
              </a:ext>
            </a:extLst>
          </p:cNvPr>
          <p:cNvSpPr/>
          <p:nvPr/>
        </p:nvSpPr>
        <p:spPr>
          <a:xfrm>
            <a:off x="0" y="0"/>
            <a:ext cx="9144000" cy="6858000"/>
          </a:xfrm>
          <a:prstGeom prst="rect">
            <a:avLst/>
          </a:prstGeom>
          <a:solidFill>
            <a:srgbClr val="00A8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Helvetica" pitchFamily="2" charset="0"/>
            </a:endParaRPr>
          </a:p>
        </p:txBody>
      </p:sp>
      <p:sp>
        <p:nvSpPr>
          <p:cNvPr id="13" name="TextBox 12">
            <a:extLst>
              <a:ext uri="{FF2B5EF4-FFF2-40B4-BE49-F238E27FC236}">
                <a16:creationId xmlns:a16="http://schemas.microsoft.com/office/drawing/2014/main" id="{1C63F68F-D559-B827-D0AB-A6D27580F757}"/>
              </a:ext>
            </a:extLst>
          </p:cNvPr>
          <p:cNvSpPr txBox="1"/>
          <p:nvPr/>
        </p:nvSpPr>
        <p:spPr>
          <a:xfrm>
            <a:off x="239925" y="6086975"/>
            <a:ext cx="4642139" cy="338554"/>
          </a:xfrm>
          <a:prstGeom prst="rect">
            <a:avLst/>
          </a:prstGeom>
          <a:noFill/>
        </p:spPr>
        <p:txBody>
          <a:bodyPr wrap="square" rtlCol="0">
            <a:spAutoFit/>
          </a:bodyPr>
          <a:lstStyle/>
          <a:p>
            <a:r>
              <a:rPr lang="en-US" sz="1600" i="1" dirty="0">
                <a:solidFill>
                  <a:schemeClr val="bg1"/>
                </a:solidFill>
                <a:latin typeface="Helvetica" pitchFamily="2" charset="0"/>
              </a:rPr>
              <a:t>Supported by 15 initiatives</a:t>
            </a:r>
          </a:p>
        </p:txBody>
      </p:sp>
      <p:sp>
        <p:nvSpPr>
          <p:cNvPr id="14" name="TextBox 13">
            <a:extLst>
              <a:ext uri="{FF2B5EF4-FFF2-40B4-BE49-F238E27FC236}">
                <a16:creationId xmlns:a16="http://schemas.microsoft.com/office/drawing/2014/main" id="{C21BECAC-A5D4-6D70-3547-E8CA2550296A}"/>
              </a:ext>
            </a:extLst>
          </p:cNvPr>
          <p:cNvSpPr txBox="1"/>
          <p:nvPr/>
        </p:nvSpPr>
        <p:spPr>
          <a:xfrm>
            <a:off x="239924" y="2373047"/>
            <a:ext cx="7730031" cy="2554545"/>
          </a:xfrm>
          <a:prstGeom prst="rect">
            <a:avLst/>
          </a:prstGeom>
          <a:noFill/>
        </p:spPr>
        <p:txBody>
          <a:bodyPr wrap="square" lIns="91440" tIns="45720" rIns="91440" bIns="45720" rtlCol="0" anchor="t">
            <a:spAutoFit/>
          </a:bodyPr>
          <a:lstStyle/>
          <a:p>
            <a:pPr marL="461963" indent="-452438"/>
            <a:r>
              <a:rPr lang="en-US" sz="1600" dirty="0">
                <a:solidFill>
                  <a:schemeClr val="bg1"/>
                </a:solidFill>
                <a:effectLst/>
                <a:latin typeface="Helvetica" pitchFamily="2" charset="0"/>
                <a:cs typeface="Calibri" panose="020F0502020204030204" pitchFamily="34" charset="0"/>
              </a:rPr>
              <a:t>5.1 	Establish enterprise frameworks to enable innovations and stimulate new business opportunities.  </a:t>
            </a:r>
            <a:endParaRPr lang="en-US" dirty="0">
              <a:latin typeface="Helvetica" pitchFamily="2" charset="0"/>
            </a:endParaRPr>
          </a:p>
          <a:p>
            <a:pPr marL="461963" indent="-452438"/>
            <a:endParaRPr lang="en-US" sz="1600" dirty="0">
              <a:solidFill>
                <a:schemeClr val="bg1"/>
              </a:solidFill>
              <a:effectLst/>
              <a:latin typeface="Helvetica" pitchFamily="2" charset="0"/>
              <a:cs typeface="Calibri" panose="020F0502020204030204" pitchFamily="34" charset="0"/>
            </a:endParaRPr>
          </a:p>
          <a:p>
            <a:pPr marL="461963" indent="-452438"/>
            <a:r>
              <a:rPr lang="en-US" sz="1600" dirty="0">
                <a:solidFill>
                  <a:schemeClr val="bg1"/>
                </a:solidFill>
                <a:effectLst/>
                <a:latin typeface="Helvetica" pitchFamily="2" charset="0"/>
                <a:cs typeface="Calibri" panose="020F0502020204030204" pitchFamily="34" charset="0"/>
              </a:rPr>
              <a:t>5.2 	Increase non-aeronautical </a:t>
            </a:r>
            <a:r>
              <a:rPr lang="en-US" sz="1600" dirty="0">
                <a:solidFill>
                  <a:schemeClr val="bg1"/>
                </a:solidFill>
                <a:latin typeface="Helvetica" pitchFamily="2" charset="0"/>
                <a:cs typeface="Calibri" panose="020F0502020204030204" pitchFamily="34" charset="0"/>
              </a:rPr>
              <a:t>r</a:t>
            </a:r>
            <a:r>
              <a:rPr lang="en-US" sz="1600" dirty="0">
                <a:solidFill>
                  <a:schemeClr val="bg1"/>
                </a:solidFill>
                <a:effectLst/>
                <a:latin typeface="Helvetica" pitchFamily="2" charset="0"/>
                <a:cs typeface="Calibri" panose="020F0502020204030204" pitchFamily="34" charset="0"/>
              </a:rPr>
              <a:t>evenue.</a:t>
            </a:r>
          </a:p>
          <a:p>
            <a:pPr marL="461963" indent="-452438"/>
            <a:endParaRPr lang="en-US" sz="1600" dirty="0">
              <a:effectLst/>
              <a:latin typeface="Helvetica Light" panose="020B0403020202020204" pitchFamily="34" charset="0"/>
            </a:endParaRPr>
          </a:p>
          <a:p>
            <a:pPr marL="461963" indent="-452438"/>
            <a:r>
              <a:rPr lang="en-US" sz="1600" dirty="0">
                <a:solidFill>
                  <a:schemeClr val="bg1"/>
                </a:solidFill>
                <a:latin typeface="Helvetica" pitchFamily="2" charset="0"/>
                <a:cs typeface="Calibri" panose="020F0502020204030204" pitchFamily="34" charset="0"/>
              </a:rPr>
              <a:t>5.3  	Acquire off-airport property investments and partnerships to diversify revenue and promote growth.</a:t>
            </a:r>
          </a:p>
          <a:p>
            <a:pPr marL="461963" indent="-452438"/>
            <a:endParaRPr lang="en-US" sz="1600" dirty="0">
              <a:solidFill>
                <a:schemeClr val="bg1"/>
              </a:solidFill>
              <a:latin typeface="Helvetica" pitchFamily="2" charset="0"/>
              <a:cs typeface="Calibri" panose="020F0502020204030204" pitchFamily="34" charset="0"/>
            </a:endParaRPr>
          </a:p>
          <a:p>
            <a:pPr marL="461963" indent="-452438"/>
            <a:r>
              <a:rPr lang="en-US" sz="1600" dirty="0">
                <a:solidFill>
                  <a:schemeClr val="bg1"/>
                </a:solidFill>
                <a:effectLst/>
                <a:latin typeface="Helvetica" pitchFamily="2" charset="0"/>
                <a:cs typeface="Calibri" panose="020F0502020204030204" pitchFamily="34" charset="0"/>
              </a:rPr>
              <a:t>5.4 	Increase the inclusion of historically underutilized businesses in construction, professional services, purchasing, and concessions.</a:t>
            </a:r>
          </a:p>
        </p:txBody>
      </p:sp>
      <p:cxnSp>
        <p:nvCxnSpPr>
          <p:cNvPr id="2" name="Straight Connector 1">
            <a:extLst>
              <a:ext uri="{FF2B5EF4-FFF2-40B4-BE49-F238E27FC236}">
                <a16:creationId xmlns:a16="http://schemas.microsoft.com/office/drawing/2014/main" id="{73737C68-AAD9-9B8E-EF29-07CC46D653A2}"/>
              </a:ext>
            </a:extLst>
          </p:cNvPr>
          <p:cNvCxnSpPr>
            <a:cxnSpLocks/>
          </p:cNvCxnSpPr>
          <p:nvPr/>
        </p:nvCxnSpPr>
        <p:spPr>
          <a:xfrm rot="16200000" flipH="1">
            <a:off x="3024434" y="-736479"/>
            <a:ext cx="0" cy="534895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1BCCF0-7BC7-E401-5AE2-793AACDCF645}"/>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14</a:t>
            </a:fld>
            <a:endParaRPr lang="en-US" dirty="0">
              <a:solidFill>
                <a:schemeClr val="bg1"/>
              </a:solidFill>
              <a:latin typeface="Helvetica" pitchFamily="2" charset="0"/>
            </a:endParaRPr>
          </a:p>
        </p:txBody>
      </p:sp>
      <p:sp>
        <p:nvSpPr>
          <p:cNvPr id="4" name="TextBox 3">
            <a:extLst>
              <a:ext uri="{FF2B5EF4-FFF2-40B4-BE49-F238E27FC236}">
                <a16:creationId xmlns:a16="http://schemas.microsoft.com/office/drawing/2014/main" id="{870AD9F3-BBB9-27BE-80D3-7BE544B66E51}"/>
              </a:ext>
            </a:extLst>
          </p:cNvPr>
          <p:cNvSpPr txBox="1"/>
          <p:nvPr/>
        </p:nvSpPr>
        <p:spPr>
          <a:xfrm>
            <a:off x="239925" y="771025"/>
            <a:ext cx="4348842" cy="830997"/>
          </a:xfrm>
          <a:prstGeom prst="rect">
            <a:avLst/>
          </a:prstGeom>
          <a:noFill/>
        </p:spPr>
        <p:txBody>
          <a:bodyPr wrap="square" rtlCol="0">
            <a:spAutoFit/>
          </a:bodyPr>
          <a:lstStyle/>
          <a:p>
            <a:r>
              <a:rPr lang="en-US" sz="2400" dirty="0">
                <a:solidFill>
                  <a:schemeClr val="bg1"/>
                </a:solidFill>
                <a:effectLst/>
                <a:latin typeface="Helvetica" pitchFamily="2" charset="0"/>
              </a:rPr>
              <a:t>Ignite </a:t>
            </a:r>
            <a:br>
              <a:rPr lang="en-US" sz="2400" dirty="0">
                <a:solidFill>
                  <a:schemeClr val="bg1"/>
                </a:solidFill>
                <a:effectLst/>
                <a:latin typeface="Helvetica" pitchFamily="2" charset="0"/>
              </a:rPr>
            </a:br>
            <a:r>
              <a:rPr lang="en-US" sz="2400" dirty="0">
                <a:solidFill>
                  <a:schemeClr val="bg1"/>
                </a:solidFill>
                <a:effectLst/>
                <a:latin typeface="Helvetica" pitchFamily="2" charset="0"/>
              </a:rPr>
              <a:t>Business Innovation</a:t>
            </a:r>
          </a:p>
        </p:txBody>
      </p:sp>
    </p:spTree>
    <p:extLst>
      <p:ext uri="{BB962C8B-B14F-4D97-AF65-F5344CB8AC3E}">
        <p14:creationId xmlns:p14="http://schemas.microsoft.com/office/powerpoint/2010/main" val="4237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5C8B84-A1B4-F2D9-A001-9B834C8E73B8}"/>
              </a:ext>
            </a:extLst>
          </p:cNvPr>
          <p:cNvSpPr/>
          <p:nvPr/>
        </p:nvSpPr>
        <p:spPr>
          <a:xfrm>
            <a:off x="0" y="4931952"/>
            <a:ext cx="5486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4" name="Oval 3">
            <a:extLst>
              <a:ext uri="{FF2B5EF4-FFF2-40B4-BE49-F238E27FC236}">
                <a16:creationId xmlns:a16="http://schemas.microsoft.com/office/drawing/2014/main" id="{D91B58A7-3E93-6B68-2C57-C4CDFA7FD04E}"/>
              </a:ext>
            </a:extLst>
          </p:cNvPr>
          <p:cNvSpPr/>
          <p:nvPr/>
        </p:nvSpPr>
        <p:spPr>
          <a:xfrm>
            <a:off x="4914900" y="4931952"/>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3" name="Picture 2">
            <a:extLst>
              <a:ext uri="{FF2B5EF4-FFF2-40B4-BE49-F238E27FC236}">
                <a16:creationId xmlns:a16="http://schemas.microsoft.com/office/drawing/2014/main" id="{68E38EC8-9021-5754-B4E6-414EFA4D733F}"/>
              </a:ext>
            </a:extLst>
          </p:cNvPr>
          <p:cNvPicPr>
            <a:picLocks noChangeAspect="1"/>
          </p:cNvPicPr>
          <p:nvPr/>
        </p:nvPicPr>
        <p:blipFill rotWithShape="1">
          <a:blip r:embed="rId3"/>
          <a:srcRect t="25208" b="18636"/>
          <a:stretch/>
        </p:blipFill>
        <p:spPr>
          <a:xfrm>
            <a:off x="0" y="11520"/>
            <a:ext cx="9144000" cy="6846480"/>
          </a:xfrm>
          <a:prstGeom prst="rect">
            <a:avLst/>
          </a:prstGeom>
        </p:spPr>
      </p:pic>
      <p:sp>
        <p:nvSpPr>
          <p:cNvPr id="9" name="Rectangle 8">
            <a:extLst>
              <a:ext uri="{FF2B5EF4-FFF2-40B4-BE49-F238E27FC236}">
                <a16:creationId xmlns:a16="http://schemas.microsoft.com/office/drawing/2014/main" id="{7F721EC2-3075-7275-AFF2-C9C05E3FFD50}"/>
              </a:ext>
            </a:extLst>
          </p:cNvPr>
          <p:cNvSpPr/>
          <p:nvPr/>
        </p:nvSpPr>
        <p:spPr>
          <a:xfrm>
            <a:off x="0" y="692987"/>
            <a:ext cx="5040084"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1" name="Oval 10">
            <a:extLst>
              <a:ext uri="{FF2B5EF4-FFF2-40B4-BE49-F238E27FC236}">
                <a16:creationId xmlns:a16="http://schemas.microsoft.com/office/drawing/2014/main" id="{648A6170-BD18-105C-80FE-2A7E2D1210C1}"/>
              </a:ext>
            </a:extLst>
          </p:cNvPr>
          <p:cNvSpPr/>
          <p:nvPr/>
        </p:nvSpPr>
        <p:spPr>
          <a:xfrm>
            <a:off x="4581504" y="730785"/>
            <a:ext cx="915910" cy="915910"/>
          </a:xfrm>
          <a:prstGeom prst="ellipse">
            <a:avLst/>
          </a:prstGeom>
          <a:solidFill>
            <a:srgbClr val="00699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2" name="TextBox 11">
            <a:extLst>
              <a:ext uri="{FF2B5EF4-FFF2-40B4-BE49-F238E27FC236}">
                <a16:creationId xmlns:a16="http://schemas.microsoft.com/office/drawing/2014/main" id="{99B31757-0413-1FBC-A1F7-C1DF88EE7401}"/>
              </a:ext>
            </a:extLst>
          </p:cNvPr>
          <p:cNvSpPr txBox="1"/>
          <p:nvPr/>
        </p:nvSpPr>
        <p:spPr>
          <a:xfrm>
            <a:off x="239925" y="771025"/>
            <a:ext cx="4348842" cy="830997"/>
          </a:xfrm>
          <a:prstGeom prst="rect">
            <a:avLst/>
          </a:prstGeom>
          <a:noFill/>
        </p:spPr>
        <p:txBody>
          <a:bodyPr wrap="square" rtlCol="0">
            <a:spAutoFit/>
          </a:bodyPr>
          <a:lstStyle/>
          <a:p>
            <a:r>
              <a:rPr lang="en-US" sz="2400" dirty="0">
                <a:solidFill>
                  <a:schemeClr val="tx1">
                    <a:lumMod val="65000"/>
                    <a:lumOff val="35000"/>
                  </a:schemeClr>
                </a:solidFill>
                <a:effectLst/>
                <a:latin typeface="Helvetica" pitchFamily="2" charset="0"/>
              </a:rPr>
              <a:t>Achieve Social Impact </a:t>
            </a:r>
            <a:br>
              <a:rPr lang="en-US" sz="2400" dirty="0">
                <a:solidFill>
                  <a:schemeClr val="tx1">
                    <a:lumMod val="65000"/>
                    <a:lumOff val="35000"/>
                  </a:schemeClr>
                </a:solidFill>
                <a:effectLst/>
                <a:latin typeface="Helvetica" pitchFamily="2" charset="0"/>
              </a:rPr>
            </a:br>
            <a:r>
              <a:rPr lang="en-US" sz="2400" dirty="0">
                <a:solidFill>
                  <a:schemeClr val="tx1">
                    <a:lumMod val="65000"/>
                    <a:lumOff val="35000"/>
                  </a:schemeClr>
                </a:solidFill>
                <a:effectLst/>
                <a:latin typeface="Helvetica" pitchFamily="2" charset="0"/>
              </a:rPr>
              <a:t>Through Partnerships</a:t>
            </a:r>
          </a:p>
        </p:txBody>
      </p:sp>
      <p:sp>
        <p:nvSpPr>
          <p:cNvPr id="13" name="TextBox 12">
            <a:extLst>
              <a:ext uri="{FF2B5EF4-FFF2-40B4-BE49-F238E27FC236}">
                <a16:creationId xmlns:a16="http://schemas.microsoft.com/office/drawing/2014/main" id="{02821B09-DFA3-7812-238F-4FAF4F5CEA66}"/>
              </a:ext>
            </a:extLst>
          </p:cNvPr>
          <p:cNvSpPr txBox="1"/>
          <p:nvPr/>
        </p:nvSpPr>
        <p:spPr>
          <a:xfrm>
            <a:off x="4745536" y="710537"/>
            <a:ext cx="990600" cy="954107"/>
          </a:xfrm>
          <a:prstGeom prst="rect">
            <a:avLst/>
          </a:prstGeom>
          <a:noFill/>
        </p:spPr>
        <p:txBody>
          <a:bodyPr wrap="square" rtlCol="0">
            <a:spAutoFit/>
          </a:bodyPr>
          <a:lstStyle/>
          <a:p>
            <a:r>
              <a:rPr lang="en-US" sz="5600" b="1" dirty="0">
                <a:solidFill>
                  <a:schemeClr val="bg1"/>
                </a:solidFill>
                <a:effectLst/>
                <a:latin typeface="Helvetica" pitchFamily="2" charset="0"/>
              </a:rPr>
              <a:t>6</a:t>
            </a:r>
          </a:p>
        </p:txBody>
      </p:sp>
      <p:sp>
        <p:nvSpPr>
          <p:cNvPr id="5" name="TextBox 4">
            <a:extLst>
              <a:ext uri="{FF2B5EF4-FFF2-40B4-BE49-F238E27FC236}">
                <a16:creationId xmlns:a16="http://schemas.microsoft.com/office/drawing/2014/main" id="{1E492192-3BB1-8FF9-59EA-2EC7CE870538}"/>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15</a:t>
            </a:fld>
            <a:endParaRPr lang="en-US" dirty="0">
              <a:solidFill>
                <a:schemeClr val="bg1"/>
              </a:solidFill>
              <a:latin typeface="Helvetica" pitchFamily="2" charset="0"/>
            </a:endParaRPr>
          </a:p>
        </p:txBody>
      </p:sp>
    </p:spTree>
    <p:extLst>
      <p:ext uri="{BB962C8B-B14F-4D97-AF65-F5344CB8AC3E}">
        <p14:creationId xmlns:p14="http://schemas.microsoft.com/office/powerpoint/2010/main" val="2629149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895D73-4EEA-BABA-C357-BDAD388175CB}"/>
              </a:ext>
            </a:extLst>
          </p:cNvPr>
          <p:cNvSpPr/>
          <p:nvPr/>
        </p:nvSpPr>
        <p:spPr>
          <a:xfrm>
            <a:off x="0" y="0"/>
            <a:ext cx="9144000" cy="6858000"/>
          </a:xfrm>
          <a:prstGeom prst="rect">
            <a:avLst/>
          </a:prstGeom>
          <a:solidFill>
            <a:srgbClr val="0069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Helvetica" pitchFamily="2" charset="0"/>
            </a:endParaRPr>
          </a:p>
        </p:txBody>
      </p:sp>
      <p:sp>
        <p:nvSpPr>
          <p:cNvPr id="13" name="TextBox 12">
            <a:extLst>
              <a:ext uri="{FF2B5EF4-FFF2-40B4-BE49-F238E27FC236}">
                <a16:creationId xmlns:a16="http://schemas.microsoft.com/office/drawing/2014/main" id="{1C63F68F-D559-B827-D0AB-A6D27580F757}"/>
              </a:ext>
            </a:extLst>
          </p:cNvPr>
          <p:cNvSpPr txBox="1"/>
          <p:nvPr/>
        </p:nvSpPr>
        <p:spPr>
          <a:xfrm>
            <a:off x="239925" y="6086975"/>
            <a:ext cx="4642139" cy="338554"/>
          </a:xfrm>
          <a:prstGeom prst="rect">
            <a:avLst/>
          </a:prstGeom>
          <a:noFill/>
        </p:spPr>
        <p:txBody>
          <a:bodyPr wrap="square" rtlCol="0">
            <a:spAutoFit/>
          </a:bodyPr>
          <a:lstStyle/>
          <a:p>
            <a:r>
              <a:rPr lang="en-US" sz="1600" i="1" dirty="0">
                <a:solidFill>
                  <a:schemeClr val="bg1"/>
                </a:solidFill>
                <a:latin typeface="Helvetica" pitchFamily="2" charset="0"/>
              </a:rPr>
              <a:t>Supported by 13 initiatives</a:t>
            </a:r>
          </a:p>
        </p:txBody>
      </p:sp>
      <p:sp>
        <p:nvSpPr>
          <p:cNvPr id="14" name="TextBox 13">
            <a:extLst>
              <a:ext uri="{FF2B5EF4-FFF2-40B4-BE49-F238E27FC236}">
                <a16:creationId xmlns:a16="http://schemas.microsoft.com/office/drawing/2014/main" id="{C21BECAC-A5D4-6D70-3547-E8CA2550296A}"/>
              </a:ext>
            </a:extLst>
          </p:cNvPr>
          <p:cNvSpPr txBox="1"/>
          <p:nvPr/>
        </p:nvSpPr>
        <p:spPr>
          <a:xfrm>
            <a:off x="239924" y="2373047"/>
            <a:ext cx="7730031" cy="2308324"/>
          </a:xfrm>
          <a:prstGeom prst="rect">
            <a:avLst/>
          </a:prstGeom>
          <a:noFill/>
        </p:spPr>
        <p:txBody>
          <a:bodyPr wrap="square" rtlCol="0">
            <a:spAutoFit/>
          </a:bodyPr>
          <a:lstStyle/>
          <a:p>
            <a:pPr marL="461963" indent="-461963"/>
            <a:r>
              <a:rPr lang="en-US" sz="1600" dirty="0">
                <a:solidFill>
                  <a:schemeClr val="bg1"/>
                </a:solidFill>
                <a:effectLst/>
                <a:latin typeface="Helvetica" pitchFamily="2" charset="0"/>
                <a:cs typeface="Calibri" panose="020F0502020204030204" pitchFamily="34" charset="0"/>
              </a:rPr>
              <a:t>6.1 	Expand workforce pipeline and development programs and educational partnerships to foster an inclusive approach in addressing the Airport’s evolving talent needs.</a:t>
            </a:r>
          </a:p>
          <a:p>
            <a:pPr marL="461963" indent="-461963"/>
            <a:endParaRPr lang="en-US" sz="1600" dirty="0">
              <a:solidFill>
                <a:schemeClr val="bg1"/>
              </a:solidFill>
              <a:effectLst/>
              <a:latin typeface="Helvetica" pitchFamily="2" charset="0"/>
              <a:cs typeface="Calibri" panose="020F0502020204030204" pitchFamily="34" charset="0"/>
            </a:endParaRPr>
          </a:p>
          <a:p>
            <a:pPr marL="461963" indent="-461963"/>
            <a:r>
              <a:rPr lang="en-US" sz="1600" dirty="0">
                <a:solidFill>
                  <a:schemeClr val="bg1"/>
                </a:solidFill>
                <a:effectLst/>
                <a:latin typeface="Helvetica" pitchFamily="2" charset="0"/>
                <a:cs typeface="Calibri" panose="020F0502020204030204" pitchFamily="34" charset="0"/>
              </a:rPr>
              <a:t>6.2 	Partner with tenant employers to annually increase recruitment and retention of workers from underserved communities through equitable workforce development.</a:t>
            </a:r>
          </a:p>
          <a:p>
            <a:pPr marL="461963" indent="-461963"/>
            <a:endParaRPr lang="en-US" sz="1600" dirty="0">
              <a:solidFill>
                <a:schemeClr val="bg1"/>
              </a:solidFill>
              <a:effectLst/>
              <a:latin typeface="Helvetica" pitchFamily="2" charset="0"/>
              <a:cs typeface="Calibri" panose="020F0502020204030204" pitchFamily="34" charset="0"/>
            </a:endParaRPr>
          </a:p>
          <a:p>
            <a:pPr marL="461963" indent="-461963"/>
            <a:r>
              <a:rPr lang="en-US" sz="1600" dirty="0">
                <a:solidFill>
                  <a:schemeClr val="bg1"/>
                </a:solidFill>
                <a:effectLst/>
                <a:latin typeface="Helvetica" pitchFamily="2" charset="0"/>
                <a:cs typeface="Calibri" panose="020F0502020204030204" pitchFamily="34" charset="0"/>
              </a:rPr>
              <a:t>6.3 	Establish SFO as the leading U.S. airport for cultural exchange.</a:t>
            </a:r>
          </a:p>
        </p:txBody>
      </p:sp>
      <p:cxnSp>
        <p:nvCxnSpPr>
          <p:cNvPr id="2" name="Straight Connector 1">
            <a:extLst>
              <a:ext uri="{FF2B5EF4-FFF2-40B4-BE49-F238E27FC236}">
                <a16:creationId xmlns:a16="http://schemas.microsoft.com/office/drawing/2014/main" id="{5685C3F7-59C9-0E6A-E308-55C6875CB0CE}"/>
              </a:ext>
            </a:extLst>
          </p:cNvPr>
          <p:cNvCxnSpPr>
            <a:cxnSpLocks/>
          </p:cNvCxnSpPr>
          <p:nvPr/>
        </p:nvCxnSpPr>
        <p:spPr>
          <a:xfrm rot="16200000" flipH="1">
            <a:off x="3024434" y="-736479"/>
            <a:ext cx="0" cy="534895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D1B6B4F-7050-5A48-7B5F-598F777F7B75}"/>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16</a:t>
            </a:fld>
            <a:endParaRPr lang="en-US" dirty="0">
              <a:solidFill>
                <a:schemeClr val="bg1"/>
              </a:solidFill>
              <a:latin typeface="Helvetica" pitchFamily="2" charset="0"/>
            </a:endParaRPr>
          </a:p>
        </p:txBody>
      </p:sp>
      <p:sp>
        <p:nvSpPr>
          <p:cNvPr id="4" name="TextBox 3">
            <a:extLst>
              <a:ext uri="{FF2B5EF4-FFF2-40B4-BE49-F238E27FC236}">
                <a16:creationId xmlns:a16="http://schemas.microsoft.com/office/drawing/2014/main" id="{57F4F49D-96C6-EA58-B585-419C6FCB7153}"/>
              </a:ext>
            </a:extLst>
          </p:cNvPr>
          <p:cNvSpPr txBox="1"/>
          <p:nvPr/>
        </p:nvSpPr>
        <p:spPr>
          <a:xfrm>
            <a:off x="239925" y="771025"/>
            <a:ext cx="4348842" cy="830997"/>
          </a:xfrm>
          <a:prstGeom prst="rect">
            <a:avLst/>
          </a:prstGeom>
          <a:noFill/>
        </p:spPr>
        <p:txBody>
          <a:bodyPr wrap="square" rtlCol="0">
            <a:spAutoFit/>
          </a:bodyPr>
          <a:lstStyle/>
          <a:p>
            <a:r>
              <a:rPr lang="en-US" sz="2400" dirty="0">
                <a:solidFill>
                  <a:schemeClr val="bg1"/>
                </a:solidFill>
                <a:effectLst/>
                <a:latin typeface="Helvetica" pitchFamily="2" charset="0"/>
              </a:rPr>
              <a:t>Achieve Social Impact </a:t>
            </a:r>
            <a:br>
              <a:rPr lang="en-US" sz="2400" dirty="0">
                <a:solidFill>
                  <a:schemeClr val="bg1"/>
                </a:solidFill>
                <a:effectLst/>
                <a:latin typeface="Helvetica" pitchFamily="2" charset="0"/>
              </a:rPr>
            </a:br>
            <a:r>
              <a:rPr lang="en-US" sz="2400" dirty="0">
                <a:solidFill>
                  <a:schemeClr val="bg1"/>
                </a:solidFill>
                <a:effectLst/>
                <a:latin typeface="Helvetica" pitchFamily="2" charset="0"/>
              </a:rPr>
              <a:t>Through Partnerships</a:t>
            </a:r>
          </a:p>
        </p:txBody>
      </p:sp>
    </p:spTree>
    <p:extLst>
      <p:ext uri="{BB962C8B-B14F-4D97-AF65-F5344CB8AC3E}">
        <p14:creationId xmlns:p14="http://schemas.microsoft.com/office/powerpoint/2010/main" val="1153479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37E8F-1F2D-5B62-396E-B66912156B20}"/>
              </a:ext>
            </a:extLst>
          </p:cNvPr>
          <p:cNvSpPr txBox="1"/>
          <p:nvPr/>
        </p:nvSpPr>
        <p:spPr>
          <a:xfrm>
            <a:off x="2457452" y="280984"/>
            <a:ext cx="4229096" cy="369332"/>
          </a:xfrm>
          <a:prstGeom prst="rect">
            <a:avLst/>
          </a:prstGeom>
          <a:noFill/>
        </p:spPr>
        <p:txBody>
          <a:bodyPr wrap="square" rtlCol="0">
            <a:spAutoFit/>
          </a:bodyPr>
          <a:lstStyle/>
          <a:p>
            <a:pPr algn="ctr"/>
            <a:r>
              <a:rPr lang="en-US" b="1" spc="300" dirty="0">
                <a:solidFill>
                  <a:srgbClr val="00A5B8"/>
                </a:solidFill>
                <a:effectLst/>
                <a:latin typeface="Helvetica" pitchFamily="2" charset="0"/>
              </a:rPr>
              <a:t>IMPLEMENTATION</a:t>
            </a:r>
          </a:p>
        </p:txBody>
      </p:sp>
      <p:sp>
        <p:nvSpPr>
          <p:cNvPr id="7" name="TextBox 6">
            <a:extLst>
              <a:ext uri="{FF2B5EF4-FFF2-40B4-BE49-F238E27FC236}">
                <a16:creationId xmlns:a16="http://schemas.microsoft.com/office/drawing/2014/main" id="{68896225-C343-787A-8B64-FDA7C37C5ACE}"/>
              </a:ext>
            </a:extLst>
          </p:cNvPr>
          <p:cNvSpPr txBox="1"/>
          <p:nvPr/>
        </p:nvSpPr>
        <p:spPr>
          <a:xfrm>
            <a:off x="714375" y="2345457"/>
            <a:ext cx="7715249" cy="3293209"/>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dirty="0">
                <a:solidFill>
                  <a:schemeClr val="tx1">
                    <a:lumMod val="50000"/>
                    <a:lumOff val="50000"/>
                  </a:schemeClr>
                </a:solidFill>
                <a:latin typeface="Helvetica" pitchFamily="2" charset="0"/>
              </a:rPr>
              <a:t>Key Performance Indicator Development</a:t>
            </a:r>
          </a:p>
          <a:p>
            <a:pPr marL="285750" indent="-285750">
              <a:spcAft>
                <a:spcPts val="2400"/>
              </a:spcAft>
              <a:buFont typeface="Arial" panose="020B0604020202020204" pitchFamily="34" charset="0"/>
              <a:buChar char="•"/>
            </a:pPr>
            <a:r>
              <a:rPr lang="en-US" dirty="0">
                <a:solidFill>
                  <a:schemeClr val="tx1">
                    <a:lumMod val="50000"/>
                    <a:lumOff val="50000"/>
                  </a:schemeClr>
                </a:solidFill>
                <a:latin typeface="Helvetica" pitchFamily="2" charset="0"/>
              </a:rPr>
              <a:t>Designated Initiative Division Champions</a:t>
            </a:r>
          </a:p>
          <a:p>
            <a:pPr marL="285750" indent="-285750">
              <a:spcAft>
                <a:spcPts val="2400"/>
              </a:spcAft>
              <a:buFont typeface="Arial" panose="020B0604020202020204" pitchFamily="34" charset="0"/>
              <a:buChar char="•"/>
            </a:pPr>
            <a:r>
              <a:rPr lang="en-US" dirty="0">
                <a:solidFill>
                  <a:schemeClr val="tx1">
                    <a:lumMod val="50000"/>
                    <a:lumOff val="50000"/>
                  </a:schemeClr>
                </a:solidFill>
                <a:latin typeface="Helvetica" pitchFamily="2" charset="0"/>
              </a:rPr>
              <a:t>Capital Improvement Plan and Operating Budget Prioritization</a:t>
            </a:r>
          </a:p>
          <a:p>
            <a:pPr marL="285750" indent="-285750">
              <a:spcAft>
                <a:spcPts val="2400"/>
              </a:spcAft>
              <a:buFont typeface="Arial" panose="020B0604020202020204" pitchFamily="34" charset="0"/>
              <a:buChar char="•"/>
            </a:pPr>
            <a:r>
              <a:rPr lang="en-US" dirty="0">
                <a:solidFill>
                  <a:schemeClr val="tx1">
                    <a:lumMod val="50000"/>
                    <a:lumOff val="50000"/>
                  </a:schemeClr>
                </a:solidFill>
                <a:latin typeface="Helvetica" pitchFamily="2" charset="0"/>
              </a:rPr>
              <a:t>Reaching for Extraordinary (R4E) Cross-Divisional Committees</a:t>
            </a:r>
          </a:p>
          <a:p>
            <a:pPr marL="285750" indent="-285750">
              <a:spcAft>
                <a:spcPts val="2400"/>
              </a:spcAft>
              <a:buFont typeface="Arial" panose="020B0604020202020204" pitchFamily="34" charset="0"/>
              <a:buChar char="•"/>
            </a:pPr>
            <a:r>
              <a:rPr lang="en-US" dirty="0">
                <a:solidFill>
                  <a:schemeClr val="tx1">
                    <a:lumMod val="50000"/>
                    <a:lumOff val="50000"/>
                  </a:schemeClr>
                </a:solidFill>
                <a:latin typeface="Helvetica" pitchFamily="2" charset="0"/>
              </a:rPr>
              <a:t>Staff Performance Plans Aligned with Goals</a:t>
            </a:r>
          </a:p>
          <a:p>
            <a:pPr marL="285750" indent="-285750">
              <a:buFont typeface="Arial" panose="020B0604020202020204" pitchFamily="34" charset="0"/>
              <a:buChar char="•"/>
            </a:pPr>
            <a:endParaRPr lang="en-US" dirty="0">
              <a:solidFill>
                <a:schemeClr val="tx1">
                  <a:lumMod val="50000"/>
                  <a:lumOff val="50000"/>
                </a:schemeClr>
              </a:solidFill>
              <a:latin typeface="Helvetica" pitchFamily="2" charset="0"/>
            </a:endParaRPr>
          </a:p>
        </p:txBody>
      </p:sp>
      <p:cxnSp>
        <p:nvCxnSpPr>
          <p:cNvPr id="2" name="Straight Connector 1">
            <a:extLst>
              <a:ext uri="{FF2B5EF4-FFF2-40B4-BE49-F238E27FC236}">
                <a16:creationId xmlns:a16="http://schemas.microsoft.com/office/drawing/2014/main" id="{4D445B43-F9CF-BDE7-B170-D49AFE255617}"/>
              </a:ext>
            </a:extLst>
          </p:cNvPr>
          <p:cNvCxnSpPr>
            <a:cxnSpLocks/>
          </p:cNvCxnSpPr>
          <p:nvPr/>
        </p:nvCxnSpPr>
        <p:spPr>
          <a:xfrm rot="16200000" flipH="1">
            <a:off x="4571999" y="-1532006"/>
            <a:ext cx="0" cy="5348959"/>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04F8903-6D6D-C0FF-5ED6-95929D19E2E2}"/>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tx1">
                    <a:lumMod val="50000"/>
                    <a:lumOff val="50000"/>
                  </a:schemeClr>
                </a:solidFill>
                <a:latin typeface="Helvetica" pitchFamily="2" charset="0"/>
              </a:rPr>
              <a:pPr algn="r"/>
              <a:t>17</a:t>
            </a:fld>
            <a:endParaRPr lang="en-US" dirty="0">
              <a:solidFill>
                <a:schemeClr val="tx1">
                  <a:lumMod val="50000"/>
                  <a:lumOff val="50000"/>
                </a:schemeClr>
              </a:solidFill>
              <a:latin typeface="Helvetica" pitchFamily="2" charset="0"/>
            </a:endParaRPr>
          </a:p>
        </p:txBody>
      </p:sp>
    </p:spTree>
    <p:extLst>
      <p:ext uri="{BB962C8B-B14F-4D97-AF65-F5344CB8AC3E}">
        <p14:creationId xmlns:p14="http://schemas.microsoft.com/office/powerpoint/2010/main" val="310003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E9C5A7E-A9B6-AFEF-14F0-33E6687DCAE2}"/>
              </a:ext>
            </a:extLst>
          </p:cNvPr>
          <p:cNvSpPr txBox="1">
            <a:spLocks/>
          </p:cNvSpPr>
          <p:nvPr/>
        </p:nvSpPr>
        <p:spPr>
          <a:xfrm>
            <a:off x="3354056" y="2374991"/>
            <a:ext cx="2367292" cy="526460"/>
          </a:xfrm>
          <a:prstGeom prst="rect">
            <a:avLst/>
          </a:prstGeom>
        </p:spPr>
        <p:txBody>
          <a:bodyPr vert="horz"/>
          <a:lstStyle>
            <a:lvl1pPr marL="0" indent="0" algn="ctr" defTabSz="914400" rtl="0" eaLnBrk="1" latinLnBrk="0" hangingPunct="1">
              <a:lnSpc>
                <a:spcPct val="80000"/>
              </a:lnSpc>
              <a:spcBef>
                <a:spcPts val="1000"/>
              </a:spcBef>
              <a:buFont typeface="Arial" panose="020B0604020202020204" pitchFamily="34" charset="0"/>
              <a:buNone/>
              <a:defRPr sz="8502" b="0" i="0" kern="1200" baseline="0">
                <a:solidFill>
                  <a:schemeClr val="bg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301">
                <a:solidFill>
                  <a:prstClr val="white"/>
                </a:solidFill>
                <a:latin typeface="Helvetica Light" panose="020B0403020202020204" pitchFamily="34" charset="0"/>
              </a:rPr>
              <a:t>Thank You</a:t>
            </a:r>
          </a:p>
        </p:txBody>
      </p:sp>
      <p:pic>
        <p:nvPicPr>
          <p:cNvPr id="5" name="Picture 4" descr="SFO end slide logo.pdf">
            <a:extLst>
              <a:ext uri="{FF2B5EF4-FFF2-40B4-BE49-F238E27FC236}">
                <a16:creationId xmlns:a16="http://schemas.microsoft.com/office/drawing/2014/main" id="{AAB65B41-28B4-2748-1595-A9A43BE14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893" y="3429001"/>
            <a:ext cx="1275617" cy="898772"/>
          </a:xfrm>
          <a:prstGeom prst="rect">
            <a:avLst/>
          </a:prstGeom>
        </p:spPr>
      </p:pic>
      <p:pic>
        <p:nvPicPr>
          <p:cNvPr id="7" name="Picture 6">
            <a:extLst>
              <a:ext uri="{FF2B5EF4-FFF2-40B4-BE49-F238E27FC236}">
                <a16:creationId xmlns:a16="http://schemas.microsoft.com/office/drawing/2014/main" id="{1E48A4BA-60CD-A1B2-2855-B0685E435424}"/>
              </a:ext>
            </a:extLst>
          </p:cNvPr>
          <p:cNvPicPr>
            <a:picLocks noChangeAspect="1"/>
          </p:cNvPicPr>
          <p:nvPr/>
        </p:nvPicPr>
        <p:blipFill rotWithShape="1">
          <a:blip r:embed="rId4"/>
          <a:srcRect t="-320" r="-2" b="1894"/>
          <a:stretch/>
        </p:blipFill>
        <p:spPr>
          <a:xfrm>
            <a:off x="0" y="-136187"/>
            <a:ext cx="9144000" cy="7120647"/>
          </a:xfrm>
          <a:prstGeom prst="rect">
            <a:avLst/>
          </a:prstGeom>
        </p:spPr>
      </p:pic>
      <p:sp>
        <p:nvSpPr>
          <p:cNvPr id="9" name="Text Placeholder 2">
            <a:extLst>
              <a:ext uri="{FF2B5EF4-FFF2-40B4-BE49-F238E27FC236}">
                <a16:creationId xmlns:a16="http://schemas.microsoft.com/office/drawing/2014/main" id="{851B5A60-1A0B-6B68-D4E7-91E3C509F474}"/>
              </a:ext>
            </a:extLst>
          </p:cNvPr>
          <p:cNvSpPr txBox="1">
            <a:spLocks/>
          </p:cNvSpPr>
          <p:nvPr/>
        </p:nvSpPr>
        <p:spPr>
          <a:xfrm>
            <a:off x="3354056" y="2489320"/>
            <a:ext cx="2367292" cy="526460"/>
          </a:xfrm>
          <a:prstGeom prst="rect">
            <a:avLst/>
          </a:prstGeom>
        </p:spPr>
        <p:txBody>
          <a:bodyPr vert="horz"/>
          <a:lstStyle>
            <a:lvl1pPr marL="0" indent="0" algn="ctr" defTabSz="914400" rtl="0" eaLnBrk="1" latinLnBrk="0" hangingPunct="1">
              <a:lnSpc>
                <a:spcPct val="80000"/>
              </a:lnSpc>
              <a:spcBef>
                <a:spcPts val="1000"/>
              </a:spcBef>
              <a:buFont typeface="Arial" panose="020B0604020202020204" pitchFamily="34" charset="0"/>
              <a:buNone/>
              <a:defRPr sz="8502" b="0" i="0" kern="1200" baseline="0">
                <a:solidFill>
                  <a:schemeClr val="bg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301" dirty="0">
                <a:solidFill>
                  <a:prstClr val="white"/>
                </a:solidFill>
                <a:latin typeface="Helvetica Light" panose="020B0403020202020204" pitchFamily="34" charset="0"/>
              </a:rPr>
              <a:t>Thank You</a:t>
            </a:r>
          </a:p>
        </p:txBody>
      </p:sp>
      <p:pic>
        <p:nvPicPr>
          <p:cNvPr id="10" name="Picture 9" descr="SFO end slide logo.pdf">
            <a:extLst>
              <a:ext uri="{FF2B5EF4-FFF2-40B4-BE49-F238E27FC236}">
                <a16:creationId xmlns:a16="http://schemas.microsoft.com/office/drawing/2014/main" id="{43237187-3A69-41B9-1CB5-A4B7E3BA2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893" y="3543331"/>
            <a:ext cx="1275617" cy="898772"/>
          </a:xfrm>
          <a:prstGeom prst="rect">
            <a:avLst/>
          </a:prstGeom>
        </p:spPr>
      </p:pic>
    </p:spTree>
    <p:extLst>
      <p:ext uri="{BB962C8B-B14F-4D97-AF65-F5344CB8AC3E}">
        <p14:creationId xmlns:p14="http://schemas.microsoft.com/office/powerpoint/2010/main" val="2976058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9B33204-2BD1-3F50-5DE9-031CDC0F390B}"/>
              </a:ext>
            </a:extLst>
          </p:cNvPr>
          <p:cNvSpPr txBox="1"/>
          <p:nvPr/>
        </p:nvSpPr>
        <p:spPr>
          <a:xfrm>
            <a:off x="-3416394" y="7324621"/>
            <a:ext cx="4572000" cy="338554"/>
          </a:xfrm>
          <a:prstGeom prst="rect">
            <a:avLst/>
          </a:prstGeom>
          <a:solidFill>
            <a:schemeClr val="bg1"/>
          </a:solidFill>
        </p:spPr>
        <p:txBody>
          <a:bodyPr wrap="square" rtlCol="0">
            <a:spAutoFit/>
          </a:bodyPr>
          <a:lstStyle/>
          <a:p>
            <a:pPr algn="ctr"/>
            <a:r>
              <a:rPr lang="en-US" sz="1600" dirty="0">
                <a:solidFill>
                  <a:srgbClr val="00A5B8"/>
                </a:solidFill>
                <a:latin typeface="Helvetica" pitchFamily="2" charset="0"/>
              </a:rPr>
              <a:t>Supported by 26 Objectives and 90 initiatives</a:t>
            </a:r>
          </a:p>
        </p:txBody>
      </p:sp>
      <p:sp>
        <p:nvSpPr>
          <p:cNvPr id="33" name="TextBox 32">
            <a:extLst>
              <a:ext uri="{FF2B5EF4-FFF2-40B4-BE49-F238E27FC236}">
                <a16:creationId xmlns:a16="http://schemas.microsoft.com/office/drawing/2014/main" id="{F71F8844-B434-3F60-B7B2-125CF7DB7076}"/>
              </a:ext>
            </a:extLst>
          </p:cNvPr>
          <p:cNvSpPr txBox="1"/>
          <p:nvPr/>
        </p:nvSpPr>
        <p:spPr>
          <a:xfrm>
            <a:off x="2457452" y="280984"/>
            <a:ext cx="4229096" cy="369332"/>
          </a:xfrm>
          <a:prstGeom prst="rect">
            <a:avLst/>
          </a:prstGeom>
          <a:noFill/>
        </p:spPr>
        <p:txBody>
          <a:bodyPr wrap="square" rtlCol="0">
            <a:spAutoFit/>
          </a:bodyPr>
          <a:lstStyle/>
          <a:p>
            <a:pPr algn="ctr"/>
            <a:r>
              <a:rPr lang="en-US" b="1" spc="300" dirty="0">
                <a:solidFill>
                  <a:srgbClr val="00A5B8"/>
                </a:solidFill>
                <a:effectLst/>
                <a:latin typeface="Helvetica" pitchFamily="2" charset="0"/>
              </a:rPr>
              <a:t>SUMMARY</a:t>
            </a:r>
          </a:p>
        </p:txBody>
      </p:sp>
      <p:sp>
        <p:nvSpPr>
          <p:cNvPr id="3" name="TextBox 2">
            <a:extLst>
              <a:ext uri="{FF2B5EF4-FFF2-40B4-BE49-F238E27FC236}">
                <a16:creationId xmlns:a16="http://schemas.microsoft.com/office/drawing/2014/main" id="{3836EE0F-E795-9F38-D1AB-B54B44628F71}"/>
              </a:ext>
            </a:extLst>
          </p:cNvPr>
          <p:cNvSpPr txBox="1"/>
          <p:nvPr/>
        </p:nvSpPr>
        <p:spPr>
          <a:xfrm>
            <a:off x="8159205" y="6382402"/>
            <a:ext cx="751115" cy="369332"/>
          </a:xfrm>
          <a:prstGeom prst="rect">
            <a:avLst/>
          </a:prstGeom>
          <a:noFill/>
        </p:spPr>
        <p:txBody>
          <a:bodyPr wrap="square" rtlCol="0">
            <a:spAutoFit/>
          </a:bodyPr>
          <a:lstStyle/>
          <a:p>
            <a:pPr algn="r"/>
            <a:fld id="{89FC180B-3D8B-384C-B7F5-B55DFCDA519D}" type="slidenum">
              <a:rPr lang="en-US" smtClean="0">
                <a:solidFill>
                  <a:schemeClr val="tx1">
                    <a:lumMod val="50000"/>
                    <a:lumOff val="50000"/>
                  </a:schemeClr>
                </a:solidFill>
                <a:latin typeface="Helvetica" pitchFamily="2" charset="0"/>
              </a:rPr>
              <a:pPr algn="r"/>
              <a:t>19</a:t>
            </a:fld>
            <a:endParaRPr lang="en-US" dirty="0">
              <a:solidFill>
                <a:schemeClr val="tx1">
                  <a:lumMod val="50000"/>
                  <a:lumOff val="50000"/>
                </a:schemeClr>
              </a:solidFill>
              <a:latin typeface="Helvetica" pitchFamily="2" charset="0"/>
            </a:endParaRPr>
          </a:p>
        </p:txBody>
      </p:sp>
      <p:sp>
        <p:nvSpPr>
          <p:cNvPr id="2" name="TextBox 1">
            <a:extLst>
              <a:ext uri="{FF2B5EF4-FFF2-40B4-BE49-F238E27FC236}">
                <a16:creationId xmlns:a16="http://schemas.microsoft.com/office/drawing/2014/main" id="{CDD57F24-DA14-09AF-CFB3-158104C43879}"/>
              </a:ext>
            </a:extLst>
          </p:cNvPr>
          <p:cNvSpPr txBox="1"/>
          <p:nvPr/>
        </p:nvSpPr>
        <p:spPr>
          <a:xfrm>
            <a:off x="355600" y="849654"/>
            <a:ext cx="6400800" cy="369332"/>
          </a:xfrm>
          <a:prstGeom prst="rect">
            <a:avLst/>
          </a:prstGeom>
          <a:noFill/>
        </p:spPr>
        <p:txBody>
          <a:bodyPr wrap="square" rtlCol="0">
            <a:spAutoFit/>
          </a:bodyPr>
          <a:lstStyle/>
          <a:p>
            <a:r>
              <a:rPr lang="en-US" b="1" dirty="0">
                <a:solidFill>
                  <a:srgbClr val="00A5B8"/>
                </a:solidFill>
                <a:latin typeface="Helvetica" pitchFamily="2" charset="0"/>
              </a:rPr>
              <a:t>Vision</a:t>
            </a:r>
            <a:r>
              <a:rPr lang="en-US" dirty="0">
                <a:latin typeface="Helvetica" pitchFamily="2" charset="0"/>
              </a:rPr>
              <a:t>	  </a:t>
            </a:r>
            <a:r>
              <a:rPr lang="en-US" dirty="0">
                <a:solidFill>
                  <a:schemeClr val="bg2">
                    <a:lumMod val="25000"/>
                  </a:schemeClr>
                </a:solidFill>
                <a:latin typeface="Helvetica" pitchFamily="2" charset="0"/>
              </a:rPr>
              <a:t>Inspiring the Extraordinary</a:t>
            </a:r>
          </a:p>
        </p:txBody>
      </p:sp>
      <p:sp>
        <p:nvSpPr>
          <p:cNvPr id="4" name="TextBox 3">
            <a:extLst>
              <a:ext uri="{FF2B5EF4-FFF2-40B4-BE49-F238E27FC236}">
                <a16:creationId xmlns:a16="http://schemas.microsoft.com/office/drawing/2014/main" id="{C84FFC0A-01A1-540D-B139-345FCC776533}"/>
              </a:ext>
            </a:extLst>
          </p:cNvPr>
          <p:cNvSpPr txBox="1"/>
          <p:nvPr/>
        </p:nvSpPr>
        <p:spPr>
          <a:xfrm>
            <a:off x="355600" y="1366147"/>
            <a:ext cx="8534400" cy="369332"/>
          </a:xfrm>
          <a:prstGeom prst="rect">
            <a:avLst/>
          </a:prstGeom>
          <a:noFill/>
        </p:spPr>
        <p:txBody>
          <a:bodyPr wrap="square" rtlCol="0">
            <a:spAutoFit/>
          </a:bodyPr>
          <a:lstStyle/>
          <a:p>
            <a:r>
              <a:rPr lang="en-US" b="1" dirty="0">
                <a:solidFill>
                  <a:srgbClr val="00A5B8"/>
                </a:solidFill>
                <a:latin typeface="Helvetica" pitchFamily="2" charset="0"/>
              </a:rPr>
              <a:t>Mission</a:t>
            </a:r>
            <a:r>
              <a:rPr lang="en-US" dirty="0">
                <a:latin typeface="Helvetica" pitchFamily="2" charset="0"/>
              </a:rPr>
              <a:t>	  </a:t>
            </a:r>
            <a:r>
              <a:rPr lang="en-US" dirty="0">
                <a:solidFill>
                  <a:schemeClr val="bg2">
                    <a:lumMod val="25000"/>
                  </a:schemeClr>
                </a:solidFill>
                <a:latin typeface="Helvetica" pitchFamily="2" charset="0"/>
              </a:rPr>
              <a:t>Delivery an Airport experience where people and our planet come first.</a:t>
            </a:r>
          </a:p>
        </p:txBody>
      </p:sp>
      <p:sp>
        <p:nvSpPr>
          <p:cNvPr id="5" name="TextBox 4">
            <a:extLst>
              <a:ext uri="{FF2B5EF4-FFF2-40B4-BE49-F238E27FC236}">
                <a16:creationId xmlns:a16="http://schemas.microsoft.com/office/drawing/2014/main" id="{81565077-BBA8-DE96-89FC-21F2C054A651}"/>
              </a:ext>
            </a:extLst>
          </p:cNvPr>
          <p:cNvSpPr txBox="1"/>
          <p:nvPr/>
        </p:nvSpPr>
        <p:spPr>
          <a:xfrm>
            <a:off x="355600" y="1873133"/>
            <a:ext cx="1097280" cy="646331"/>
          </a:xfrm>
          <a:prstGeom prst="rect">
            <a:avLst/>
          </a:prstGeom>
          <a:noFill/>
        </p:spPr>
        <p:txBody>
          <a:bodyPr wrap="square" rtlCol="0">
            <a:spAutoFit/>
          </a:bodyPr>
          <a:lstStyle/>
          <a:p>
            <a:r>
              <a:rPr lang="en-US" b="1" dirty="0">
                <a:solidFill>
                  <a:srgbClr val="00A5B8"/>
                </a:solidFill>
                <a:latin typeface="Helvetica" pitchFamily="2" charset="0"/>
              </a:rPr>
              <a:t>Core</a:t>
            </a:r>
          </a:p>
          <a:p>
            <a:r>
              <a:rPr lang="en-US" b="1" dirty="0">
                <a:solidFill>
                  <a:srgbClr val="00A5B8"/>
                </a:solidFill>
                <a:latin typeface="Helvetica" pitchFamily="2" charset="0"/>
              </a:rPr>
              <a:t>Values</a:t>
            </a:r>
            <a:endParaRPr lang="en-US" dirty="0">
              <a:solidFill>
                <a:schemeClr val="bg2">
                  <a:lumMod val="25000"/>
                </a:schemeClr>
              </a:solidFill>
              <a:latin typeface="Helvetica" pitchFamily="2" charset="0"/>
            </a:endParaRPr>
          </a:p>
        </p:txBody>
      </p:sp>
      <p:sp>
        <p:nvSpPr>
          <p:cNvPr id="7" name="TextBox 6">
            <a:extLst>
              <a:ext uri="{FF2B5EF4-FFF2-40B4-BE49-F238E27FC236}">
                <a16:creationId xmlns:a16="http://schemas.microsoft.com/office/drawing/2014/main" id="{0CBEDF72-A614-218F-B48A-20BA9190FB35}"/>
              </a:ext>
            </a:extLst>
          </p:cNvPr>
          <p:cNvSpPr txBox="1"/>
          <p:nvPr/>
        </p:nvSpPr>
        <p:spPr>
          <a:xfrm>
            <a:off x="368300" y="3840820"/>
            <a:ext cx="901700" cy="369332"/>
          </a:xfrm>
          <a:prstGeom prst="rect">
            <a:avLst/>
          </a:prstGeom>
          <a:noFill/>
        </p:spPr>
        <p:txBody>
          <a:bodyPr wrap="square" rtlCol="0">
            <a:spAutoFit/>
          </a:bodyPr>
          <a:lstStyle/>
          <a:p>
            <a:r>
              <a:rPr lang="en-US" b="1" dirty="0">
                <a:solidFill>
                  <a:srgbClr val="00A5B8"/>
                </a:solidFill>
              </a:rPr>
              <a:t>Goals</a:t>
            </a:r>
            <a:endParaRPr lang="en-US" dirty="0">
              <a:solidFill>
                <a:schemeClr val="bg2">
                  <a:lumMod val="25000"/>
                </a:schemeClr>
              </a:solidFill>
            </a:endParaRPr>
          </a:p>
        </p:txBody>
      </p:sp>
      <p:sp>
        <p:nvSpPr>
          <p:cNvPr id="8" name="Oval 7">
            <a:extLst>
              <a:ext uri="{FF2B5EF4-FFF2-40B4-BE49-F238E27FC236}">
                <a16:creationId xmlns:a16="http://schemas.microsoft.com/office/drawing/2014/main" id="{F1AC213B-FC17-94AF-24DF-AF440E97CE41}"/>
              </a:ext>
            </a:extLst>
          </p:cNvPr>
          <p:cNvSpPr/>
          <p:nvPr/>
        </p:nvSpPr>
        <p:spPr>
          <a:xfrm>
            <a:off x="1471651" y="3863215"/>
            <a:ext cx="320040" cy="320040"/>
          </a:xfrm>
          <a:prstGeom prst="ellipse">
            <a:avLst/>
          </a:prstGeom>
          <a:solidFill>
            <a:srgbClr val="0069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A42C18B-E4D1-1D37-484D-D14D43B8AC46}"/>
              </a:ext>
            </a:extLst>
          </p:cNvPr>
          <p:cNvSpPr txBox="1"/>
          <p:nvPr/>
        </p:nvSpPr>
        <p:spPr>
          <a:xfrm>
            <a:off x="1804391" y="3902375"/>
            <a:ext cx="6616640" cy="307777"/>
          </a:xfrm>
          <a:prstGeom prst="rect">
            <a:avLst/>
          </a:prstGeom>
          <a:noFill/>
        </p:spPr>
        <p:txBody>
          <a:bodyPr wrap="square" rtlCol="0">
            <a:spAutoFit/>
          </a:bodyPr>
          <a:lstStyle/>
          <a:p>
            <a:r>
              <a:rPr lang="en-US" sz="1400" b="1" dirty="0">
                <a:solidFill>
                  <a:srgbClr val="006993"/>
                </a:solidFill>
                <a:latin typeface="Helvetica" pitchFamily="2" charset="0"/>
              </a:rPr>
              <a:t>Empower a Culture of Safety and Security Excellence</a:t>
            </a:r>
          </a:p>
        </p:txBody>
      </p:sp>
      <p:sp>
        <p:nvSpPr>
          <p:cNvPr id="15" name="TextBox 14">
            <a:extLst>
              <a:ext uri="{FF2B5EF4-FFF2-40B4-BE49-F238E27FC236}">
                <a16:creationId xmlns:a16="http://schemas.microsoft.com/office/drawing/2014/main" id="{7AFD5DBB-09E1-3EEC-052A-36B093D22D8E}"/>
              </a:ext>
            </a:extLst>
          </p:cNvPr>
          <p:cNvSpPr txBox="1"/>
          <p:nvPr/>
        </p:nvSpPr>
        <p:spPr>
          <a:xfrm>
            <a:off x="1804391" y="4387837"/>
            <a:ext cx="6616640" cy="307777"/>
          </a:xfrm>
          <a:prstGeom prst="rect">
            <a:avLst/>
          </a:prstGeom>
          <a:noFill/>
        </p:spPr>
        <p:txBody>
          <a:bodyPr wrap="square" rtlCol="0">
            <a:spAutoFit/>
          </a:bodyPr>
          <a:lstStyle/>
          <a:p>
            <a:r>
              <a:rPr lang="en-US" sz="1400" b="1" dirty="0">
                <a:solidFill>
                  <a:srgbClr val="006993"/>
                </a:solidFill>
                <a:latin typeface="Helvetica" pitchFamily="2" charset="0"/>
              </a:rPr>
              <a:t>Provide an Outstanding Guest Experience</a:t>
            </a:r>
          </a:p>
        </p:txBody>
      </p:sp>
      <p:sp>
        <p:nvSpPr>
          <p:cNvPr id="20" name="TextBox 19">
            <a:extLst>
              <a:ext uri="{FF2B5EF4-FFF2-40B4-BE49-F238E27FC236}">
                <a16:creationId xmlns:a16="http://schemas.microsoft.com/office/drawing/2014/main" id="{CF4ED801-1074-76A3-9A54-2D3F7B8B6BEE}"/>
              </a:ext>
            </a:extLst>
          </p:cNvPr>
          <p:cNvSpPr txBox="1"/>
          <p:nvPr/>
        </p:nvSpPr>
        <p:spPr>
          <a:xfrm>
            <a:off x="1791691" y="4873299"/>
            <a:ext cx="6616640" cy="307777"/>
          </a:xfrm>
          <a:prstGeom prst="rect">
            <a:avLst/>
          </a:prstGeom>
          <a:noFill/>
        </p:spPr>
        <p:txBody>
          <a:bodyPr wrap="square" rtlCol="0">
            <a:spAutoFit/>
          </a:bodyPr>
          <a:lstStyle/>
          <a:p>
            <a:r>
              <a:rPr lang="en-US" sz="1400" b="1" dirty="0">
                <a:solidFill>
                  <a:srgbClr val="006993"/>
                </a:solidFill>
                <a:latin typeface="Helvetica" pitchFamily="2" charset="0"/>
              </a:rPr>
              <a:t>Elevate SFO Pride with an Exceptional Employee Experience</a:t>
            </a:r>
          </a:p>
        </p:txBody>
      </p:sp>
      <p:sp>
        <p:nvSpPr>
          <p:cNvPr id="24" name="TextBox 23">
            <a:extLst>
              <a:ext uri="{FF2B5EF4-FFF2-40B4-BE49-F238E27FC236}">
                <a16:creationId xmlns:a16="http://schemas.microsoft.com/office/drawing/2014/main" id="{10610067-3BEF-5025-D962-1E106BD45BE6}"/>
              </a:ext>
            </a:extLst>
          </p:cNvPr>
          <p:cNvSpPr txBox="1"/>
          <p:nvPr/>
        </p:nvSpPr>
        <p:spPr>
          <a:xfrm>
            <a:off x="1791691" y="5358761"/>
            <a:ext cx="6616640" cy="307777"/>
          </a:xfrm>
          <a:prstGeom prst="rect">
            <a:avLst/>
          </a:prstGeom>
          <a:noFill/>
        </p:spPr>
        <p:txBody>
          <a:bodyPr wrap="square" rtlCol="0">
            <a:spAutoFit/>
          </a:bodyPr>
          <a:lstStyle/>
          <a:p>
            <a:r>
              <a:rPr lang="en-US" sz="1400" b="1" dirty="0">
                <a:solidFill>
                  <a:srgbClr val="006993"/>
                </a:solidFill>
                <a:latin typeface="Helvetica" pitchFamily="2" charset="0"/>
              </a:rPr>
              <a:t>Take Bold Climate Action</a:t>
            </a:r>
          </a:p>
        </p:txBody>
      </p:sp>
      <p:sp>
        <p:nvSpPr>
          <p:cNvPr id="28" name="TextBox 27">
            <a:extLst>
              <a:ext uri="{FF2B5EF4-FFF2-40B4-BE49-F238E27FC236}">
                <a16:creationId xmlns:a16="http://schemas.microsoft.com/office/drawing/2014/main" id="{DD4123CD-836E-CCD4-F6D9-AD7DDA3C00E7}"/>
              </a:ext>
            </a:extLst>
          </p:cNvPr>
          <p:cNvSpPr txBox="1"/>
          <p:nvPr/>
        </p:nvSpPr>
        <p:spPr>
          <a:xfrm>
            <a:off x="1791691" y="5844223"/>
            <a:ext cx="6616640" cy="307777"/>
          </a:xfrm>
          <a:prstGeom prst="rect">
            <a:avLst/>
          </a:prstGeom>
          <a:noFill/>
        </p:spPr>
        <p:txBody>
          <a:bodyPr wrap="square" rtlCol="0">
            <a:spAutoFit/>
          </a:bodyPr>
          <a:lstStyle/>
          <a:p>
            <a:r>
              <a:rPr lang="en-US" sz="1400" b="1" dirty="0">
                <a:solidFill>
                  <a:srgbClr val="006993"/>
                </a:solidFill>
                <a:latin typeface="Helvetica" pitchFamily="2" charset="0"/>
              </a:rPr>
              <a:t>Ignite Business Innovation</a:t>
            </a:r>
          </a:p>
        </p:txBody>
      </p:sp>
      <p:sp>
        <p:nvSpPr>
          <p:cNvPr id="34" name="TextBox 33">
            <a:extLst>
              <a:ext uri="{FF2B5EF4-FFF2-40B4-BE49-F238E27FC236}">
                <a16:creationId xmlns:a16="http://schemas.microsoft.com/office/drawing/2014/main" id="{63A7C8CC-060E-FAF4-3941-EE458A2438A7}"/>
              </a:ext>
            </a:extLst>
          </p:cNvPr>
          <p:cNvSpPr txBox="1"/>
          <p:nvPr/>
        </p:nvSpPr>
        <p:spPr>
          <a:xfrm>
            <a:off x="1791691" y="6329683"/>
            <a:ext cx="6616640" cy="307777"/>
          </a:xfrm>
          <a:prstGeom prst="rect">
            <a:avLst/>
          </a:prstGeom>
          <a:noFill/>
        </p:spPr>
        <p:txBody>
          <a:bodyPr wrap="square" rtlCol="0">
            <a:spAutoFit/>
          </a:bodyPr>
          <a:lstStyle/>
          <a:p>
            <a:r>
              <a:rPr lang="en-US" sz="1400" b="1" dirty="0">
                <a:solidFill>
                  <a:srgbClr val="006993"/>
                </a:solidFill>
                <a:latin typeface="Helvetica" pitchFamily="2" charset="0"/>
              </a:rPr>
              <a:t>Achieve Social Impact through Partnerships</a:t>
            </a:r>
          </a:p>
        </p:txBody>
      </p:sp>
      <p:sp>
        <p:nvSpPr>
          <p:cNvPr id="36" name="TextBox 35">
            <a:extLst>
              <a:ext uri="{FF2B5EF4-FFF2-40B4-BE49-F238E27FC236}">
                <a16:creationId xmlns:a16="http://schemas.microsoft.com/office/drawing/2014/main" id="{C0FE177D-B4DF-C9EA-6F98-9A03388DD97D}"/>
              </a:ext>
            </a:extLst>
          </p:cNvPr>
          <p:cNvSpPr txBox="1"/>
          <p:nvPr/>
        </p:nvSpPr>
        <p:spPr>
          <a:xfrm>
            <a:off x="1320800" y="2741506"/>
            <a:ext cx="1793845" cy="553998"/>
          </a:xfrm>
          <a:prstGeom prst="rect">
            <a:avLst/>
          </a:prstGeom>
          <a:noFill/>
        </p:spPr>
        <p:txBody>
          <a:bodyPr wrap="square" rtlCol="0">
            <a:spAutoFit/>
          </a:bodyPr>
          <a:lstStyle/>
          <a:p>
            <a:pPr algn="ctr"/>
            <a:r>
              <a:rPr lang="en-US" sz="1000" b="1" cap="all" dirty="0">
                <a:solidFill>
                  <a:schemeClr val="bg2">
                    <a:lumMod val="25000"/>
                  </a:schemeClr>
                </a:solidFill>
                <a:latin typeface="Helvetica" pitchFamily="2" charset="0"/>
              </a:rPr>
              <a:t>Safety &amp; Security</a:t>
            </a:r>
          </a:p>
          <a:p>
            <a:pPr algn="ctr"/>
            <a:r>
              <a:rPr lang="en-US" sz="1000" dirty="0">
                <a:solidFill>
                  <a:schemeClr val="bg2">
                    <a:lumMod val="25000"/>
                  </a:schemeClr>
                </a:solidFill>
                <a:latin typeface="Helvetica" pitchFamily="2" charset="0"/>
              </a:rPr>
              <a:t>Safety &amp; Security </a:t>
            </a:r>
          </a:p>
          <a:p>
            <a:pPr algn="ctr"/>
            <a:r>
              <a:rPr lang="en-US" sz="1000" dirty="0">
                <a:solidFill>
                  <a:schemeClr val="bg2">
                    <a:lumMod val="25000"/>
                  </a:schemeClr>
                </a:solidFill>
                <a:latin typeface="Helvetica" pitchFamily="2" charset="0"/>
              </a:rPr>
              <a:t>is our first priority.</a:t>
            </a:r>
          </a:p>
        </p:txBody>
      </p:sp>
      <p:sp>
        <p:nvSpPr>
          <p:cNvPr id="37" name="TextBox 36">
            <a:extLst>
              <a:ext uri="{FF2B5EF4-FFF2-40B4-BE49-F238E27FC236}">
                <a16:creationId xmlns:a16="http://schemas.microsoft.com/office/drawing/2014/main" id="{7D5C3693-506A-0D5A-DD7E-CF67D61C3FBC}"/>
              </a:ext>
            </a:extLst>
          </p:cNvPr>
          <p:cNvSpPr txBox="1"/>
          <p:nvPr/>
        </p:nvSpPr>
        <p:spPr>
          <a:xfrm>
            <a:off x="2940715" y="2744789"/>
            <a:ext cx="1306165" cy="553998"/>
          </a:xfrm>
          <a:prstGeom prst="rect">
            <a:avLst/>
          </a:prstGeom>
          <a:noFill/>
        </p:spPr>
        <p:txBody>
          <a:bodyPr wrap="square" rtlCol="0">
            <a:spAutoFit/>
          </a:bodyPr>
          <a:lstStyle/>
          <a:p>
            <a:pPr algn="ctr"/>
            <a:r>
              <a:rPr lang="en-US" sz="1000" b="1" cap="all" dirty="0">
                <a:solidFill>
                  <a:schemeClr val="bg2">
                    <a:lumMod val="25000"/>
                  </a:schemeClr>
                </a:solidFill>
                <a:latin typeface="Helvetica" pitchFamily="2" charset="0"/>
              </a:rPr>
              <a:t>TEAMWORK</a:t>
            </a:r>
          </a:p>
          <a:p>
            <a:pPr algn="ctr"/>
            <a:r>
              <a:rPr lang="en-US" sz="1000" dirty="0">
                <a:solidFill>
                  <a:schemeClr val="bg2">
                    <a:lumMod val="25000"/>
                  </a:schemeClr>
                </a:solidFill>
                <a:latin typeface="Helvetica" pitchFamily="2" charset="0"/>
              </a:rPr>
              <a:t>We are one</a:t>
            </a:r>
          </a:p>
          <a:p>
            <a:pPr algn="ctr"/>
            <a:r>
              <a:rPr lang="en-US" sz="1000" dirty="0">
                <a:solidFill>
                  <a:schemeClr val="bg2">
                    <a:lumMod val="25000"/>
                  </a:schemeClr>
                </a:solidFill>
                <a:latin typeface="Helvetica" pitchFamily="2" charset="0"/>
              </a:rPr>
              <a:t>team.</a:t>
            </a:r>
          </a:p>
        </p:txBody>
      </p:sp>
      <p:sp>
        <p:nvSpPr>
          <p:cNvPr id="38" name="TextBox 37">
            <a:extLst>
              <a:ext uri="{FF2B5EF4-FFF2-40B4-BE49-F238E27FC236}">
                <a16:creationId xmlns:a16="http://schemas.microsoft.com/office/drawing/2014/main" id="{614F95C7-91C8-695A-8626-6CACB6C339F4}"/>
              </a:ext>
            </a:extLst>
          </p:cNvPr>
          <p:cNvSpPr txBox="1"/>
          <p:nvPr/>
        </p:nvSpPr>
        <p:spPr>
          <a:xfrm>
            <a:off x="4287520" y="2734176"/>
            <a:ext cx="1306165" cy="707886"/>
          </a:xfrm>
          <a:prstGeom prst="rect">
            <a:avLst/>
          </a:prstGeom>
          <a:noFill/>
        </p:spPr>
        <p:txBody>
          <a:bodyPr wrap="square" rtlCol="0">
            <a:spAutoFit/>
          </a:bodyPr>
          <a:lstStyle/>
          <a:p>
            <a:pPr algn="ctr"/>
            <a:r>
              <a:rPr lang="en-US" sz="1000" b="1" cap="all" dirty="0">
                <a:solidFill>
                  <a:schemeClr val="bg2">
                    <a:lumMod val="25000"/>
                  </a:schemeClr>
                </a:solidFill>
                <a:latin typeface="Helvetica" pitchFamily="2" charset="0"/>
              </a:rPr>
              <a:t>EXCELLENCE</a:t>
            </a:r>
          </a:p>
          <a:p>
            <a:pPr algn="ctr"/>
            <a:r>
              <a:rPr lang="en-US" sz="1000" dirty="0">
                <a:solidFill>
                  <a:schemeClr val="bg2">
                    <a:lumMod val="25000"/>
                  </a:schemeClr>
                </a:solidFill>
                <a:latin typeface="Helvetica" pitchFamily="2" charset="0"/>
              </a:rPr>
              <a:t>Being your personal best makes our airport exceptional.</a:t>
            </a:r>
          </a:p>
        </p:txBody>
      </p:sp>
      <p:sp>
        <p:nvSpPr>
          <p:cNvPr id="39" name="TextBox 38">
            <a:extLst>
              <a:ext uri="{FF2B5EF4-FFF2-40B4-BE49-F238E27FC236}">
                <a16:creationId xmlns:a16="http://schemas.microsoft.com/office/drawing/2014/main" id="{166B7D28-D4E3-973D-0985-171BD5462D87}"/>
              </a:ext>
            </a:extLst>
          </p:cNvPr>
          <p:cNvSpPr txBox="1"/>
          <p:nvPr/>
        </p:nvSpPr>
        <p:spPr>
          <a:xfrm>
            <a:off x="5791200" y="2734176"/>
            <a:ext cx="1306165" cy="1015663"/>
          </a:xfrm>
          <a:prstGeom prst="rect">
            <a:avLst/>
          </a:prstGeom>
          <a:noFill/>
        </p:spPr>
        <p:txBody>
          <a:bodyPr wrap="square" rtlCol="0">
            <a:spAutoFit/>
          </a:bodyPr>
          <a:lstStyle/>
          <a:p>
            <a:pPr algn="ctr"/>
            <a:r>
              <a:rPr lang="en-US" sz="1000" b="1" cap="all" dirty="0">
                <a:solidFill>
                  <a:schemeClr val="bg2">
                    <a:lumMod val="25000"/>
                  </a:schemeClr>
                </a:solidFill>
                <a:latin typeface="Helvetica" pitchFamily="2" charset="0"/>
              </a:rPr>
              <a:t>CARE</a:t>
            </a:r>
          </a:p>
          <a:p>
            <a:pPr algn="ctr"/>
            <a:r>
              <a:rPr lang="en-US" sz="1000" dirty="0">
                <a:solidFill>
                  <a:schemeClr val="bg2">
                    <a:lumMod val="25000"/>
                  </a:schemeClr>
                </a:solidFill>
                <a:latin typeface="Helvetica" pitchFamily="2" charset="0"/>
              </a:rPr>
              <a:t>Promoting the well-being of our guests, our tenants, our community, and each other.</a:t>
            </a:r>
          </a:p>
        </p:txBody>
      </p:sp>
      <p:sp>
        <p:nvSpPr>
          <p:cNvPr id="40" name="TextBox 39">
            <a:extLst>
              <a:ext uri="{FF2B5EF4-FFF2-40B4-BE49-F238E27FC236}">
                <a16:creationId xmlns:a16="http://schemas.microsoft.com/office/drawing/2014/main" id="{0532B76C-0780-E717-3879-4BCBBA1B6BB2}"/>
              </a:ext>
            </a:extLst>
          </p:cNvPr>
          <p:cNvSpPr txBox="1"/>
          <p:nvPr/>
        </p:nvSpPr>
        <p:spPr>
          <a:xfrm>
            <a:off x="7367050" y="2715111"/>
            <a:ext cx="1306165" cy="1169551"/>
          </a:xfrm>
          <a:prstGeom prst="rect">
            <a:avLst/>
          </a:prstGeom>
          <a:noFill/>
        </p:spPr>
        <p:txBody>
          <a:bodyPr wrap="square" rtlCol="0">
            <a:spAutoFit/>
          </a:bodyPr>
          <a:lstStyle/>
          <a:p>
            <a:pPr algn="ctr"/>
            <a:r>
              <a:rPr lang="en-US" sz="1000" b="1" cap="all" dirty="0">
                <a:solidFill>
                  <a:schemeClr val="bg2">
                    <a:lumMod val="25000"/>
                  </a:schemeClr>
                </a:solidFill>
                <a:latin typeface="Helvetica" pitchFamily="2" charset="0"/>
              </a:rPr>
              <a:t>EQUITY</a:t>
            </a:r>
          </a:p>
          <a:p>
            <a:pPr algn="ctr"/>
            <a:r>
              <a:rPr lang="en-US" sz="1000" dirty="0">
                <a:solidFill>
                  <a:schemeClr val="bg2">
                    <a:lumMod val="25000"/>
                  </a:schemeClr>
                </a:solidFill>
                <a:latin typeface="Helvetica" pitchFamily="2" charset="0"/>
              </a:rPr>
              <a:t>We are anti-racist, inclusive and respectful (AIR); committed to equitable outcomes for all.</a:t>
            </a:r>
          </a:p>
        </p:txBody>
      </p:sp>
      <p:cxnSp>
        <p:nvCxnSpPr>
          <p:cNvPr id="44" name="Straight Connector 43">
            <a:extLst>
              <a:ext uri="{FF2B5EF4-FFF2-40B4-BE49-F238E27FC236}">
                <a16:creationId xmlns:a16="http://schemas.microsoft.com/office/drawing/2014/main" id="{F0AC4975-A94B-7158-6AF0-771053F4198F}"/>
              </a:ext>
            </a:extLst>
          </p:cNvPr>
          <p:cNvCxnSpPr/>
          <p:nvPr/>
        </p:nvCxnSpPr>
        <p:spPr>
          <a:xfrm>
            <a:off x="1904661" y="4287245"/>
            <a:ext cx="6929120" cy="0"/>
          </a:xfrm>
          <a:prstGeom prst="line">
            <a:avLst/>
          </a:prstGeom>
          <a:ln w="12700">
            <a:solidFill>
              <a:srgbClr val="006993"/>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070D8AB-56DB-E051-D920-52B89A4A7BC5}"/>
              </a:ext>
            </a:extLst>
          </p:cNvPr>
          <p:cNvCxnSpPr/>
          <p:nvPr/>
        </p:nvCxnSpPr>
        <p:spPr>
          <a:xfrm>
            <a:off x="1904661" y="4781374"/>
            <a:ext cx="6929120" cy="0"/>
          </a:xfrm>
          <a:prstGeom prst="line">
            <a:avLst/>
          </a:prstGeom>
          <a:ln w="12700">
            <a:solidFill>
              <a:srgbClr val="006993"/>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18C32E5-8755-5B71-F10B-2C678608B7DA}"/>
              </a:ext>
            </a:extLst>
          </p:cNvPr>
          <p:cNvCxnSpPr/>
          <p:nvPr/>
        </p:nvCxnSpPr>
        <p:spPr>
          <a:xfrm>
            <a:off x="1904661" y="5275503"/>
            <a:ext cx="6929120" cy="0"/>
          </a:xfrm>
          <a:prstGeom prst="line">
            <a:avLst/>
          </a:prstGeom>
          <a:ln w="12700">
            <a:solidFill>
              <a:srgbClr val="006993"/>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A3BBAA7-C8D8-F574-19D4-234DD373AB3D}"/>
              </a:ext>
            </a:extLst>
          </p:cNvPr>
          <p:cNvCxnSpPr/>
          <p:nvPr/>
        </p:nvCxnSpPr>
        <p:spPr>
          <a:xfrm>
            <a:off x="1904661" y="5769632"/>
            <a:ext cx="6929120" cy="0"/>
          </a:xfrm>
          <a:prstGeom prst="line">
            <a:avLst/>
          </a:prstGeom>
          <a:ln w="12700">
            <a:solidFill>
              <a:srgbClr val="00699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6D0398-A524-A2C5-0F7A-359C79DC25E9}"/>
              </a:ext>
            </a:extLst>
          </p:cNvPr>
          <p:cNvCxnSpPr/>
          <p:nvPr/>
        </p:nvCxnSpPr>
        <p:spPr>
          <a:xfrm>
            <a:off x="1904661" y="6263760"/>
            <a:ext cx="6929120" cy="0"/>
          </a:xfrm>
          <a:prstGeom prst="line">
            <a:avLst/>
          </a:prstGeom>
          <a:ln w="12700">
            <a:solidFill>
              <a:srgbClr val="006993"/>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2B05D08-5FAD-96F6-CCD6-C8AA255BB148}"/>
              </a:ext>
            </a:extLst>
          </p:cNvPr>
          <p:cNvSpPr txBox="1"/>
          <p:nvPr/>
        </p:nvSpPr>
        <p:spPr>
          <a:xfrm>
            <a:off x="1489843" y="3871047"/>
            <a:ext cx="412810" cy="307777"/>
          </a:xfrm>
          <a:prstGeom prst="rect">
            <a:avLst/>
          </a:prstGeom>
          <a:noFill/>
        </p:spPr>
        <p:txBody>
          <a:bodyPr wrap="square" rtlCol="0">
            <a:spAutoFit/>
          </a:bodyPr>
          <a:lstStyle/>
          <a:p>
            <a:r>
              <a:rPr lang="en-US" sz="1400" b="1" dirty="0">
                <a:solidFill>
                  <a:schemeClr val="bg1"/>
                </a:solidFill>
                <a:latin typeface="Helvetica" pitchFamily="2" charset="0"/>
              </a:rPr>
              <a:t>1</a:t>
            </a:r>
          </a:p>
        </p:txBody>
      </p:sp>
      <p:sp>
        <p:nvSpPr>
          <p:cNvPr id="57" name="Oval 56">
            <a:extLst>
              <a:ext uri="{FF2B5EF4-FFF2-40B4-BE49-F238E27FC236}">
                <a16:creationId xmlns:a16="http://schemas.microsoft.com/office/drawing/2014/main" id="{D5A130B0-0821-2BA3-282A-1134764081D6}"/>
              </a:ext>
            </a:extLst>
          </p:cNvPr>
          <p:cNvSpPr/>
          <p:nvPr/>
        </p:nvSpPr>
        <p:spPr>
          <a:xfrm>
            <a:off x="1484351" y="4356509"/>
            <a:ext cx="320040" cy="320040"/>
          </a:xfrm>
          <a:prstGeom prst="ellipse">
            <a:avLst/>
          </a:prstGeom>
          <a:solidFill>
            <a:srgbClr val="0069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8F06F15A-0FF7-5288-8E22-A0F713365DC7}"/>
              </a:ext>
            </a:extLst>
          </p:cNvPr>
          <p:cNvSpPr/>
          <p:nvPr/>
        </p:nvSpPr>
        <p:spPr>
          <a:xfrm>
            <a:off x="1484351" y="4849803"/>
            <a:ext cx="320040" cy="320040"/>
          </a:xfrm>
          <a:prstGeom prst="ellipse">
            <a:avLst/>
          </a:prstGeom>
          <a:solidFill>
            <a:srgbClr val="0069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C10F145D-C205-2FA9-7DBF-2FEA2E9A11F7}"/>
              </a:ext>
            </a:extLst>
          </p:cNvPr>
          <p:cNvSpPr/>
          <p:nvPr/>
        </p:nvSpPr>
        <p:spPr>
          <a:xfrm>
            <a:off x="1484351" y="5343097"/>
            <a:ext cx="320040" cy="320040"/>
          </a:xfrm>
          <a:prstGeom prst="ellipse">
            <a:avLst/>
          </a:prstGeom>
          <a:solidFill>
            <a:srgbClr val="0069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F446A713-AE38-3735-8405-F065C2818E50}"/>
              </a:ext>
            </a:extLst>
          </p:cNvPr>
          <p:cNvSpPr/>
          <p:nvPr/>
        </p:nvSpPr>
        <p:spPr>
          <a:xfrm>
            <a:off x="1476007" y="6329683"/>
            <a:ext cx="320040" cy="320040"/>
          </a:xfrm>
          <a:prstGeom prst="ellipse">
            <a:avLst/>
          </a:prstGeom>
          <a:solidFill>
            <a:srgbClr val="0069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1810AA61-B853-195A-F8E9-2CC07DF2413A}"/>
              </a:ext>
            </a:extLst>
          </p:cNvPr>
          <p:cNvSpPr/>
          <p:nvPr/>
        </p:nvSpPr>
        <p:spPr>
          <a:xfrm>
            <a:off x="1471651" y="5836391"/>
            <a:ext cx="320040" cy="320040"/>
          </a:xfrm>
          <a:prstGeom prst="ellipse">
            <a:avLst/>
          </a:prstGeom>
          <a:solidFill>
            <a:srgbClr val="0069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A61AC29A-EF90-6635-1792-BAF3938D9289}"/>
              </a:ext>
            </a:extLst>
          </p:cNvPr>
          <p:cNvSpPr txBox="1"/>
          <p:nvPr/>
        </p:nvSpPr>
        <p:spPr>
          <a:xfrm>
            <a:off x="1502131" y="4368138"/>
            <a:ext cx="412810" cy="307777"/>
          </a:xfrm>
          <a:prstGeom prst="rect">
            <a:avLst/>
          </a:prstGeom>
          <a:noFill/>
        </p:spPr>
        <p:txBody>
          <a:bodyPr wrap="square" rtlCol="0">
            <a:spAutoFit/>
          </a:bodyPr>
          <a:lstStyle/>
          <a:p>
            <a:r>
              <a:rPr lang="en-US" sz="1400" b="1" dirty="0">
                <a:solidFill>
                  <a:schemeClr val="bg1"/>
                </a:solidFill>
                <a:latin typeface="Helvetica" pitchFamily="2" charset="0"/>
              </a:rPr>
              <a:t>2</a:t>
            </a:r>
          </a:p>
        </p:txBody>
      </p:sp>
      <p:sp>
        <p:nvSpPr>
          <p:cNvPr id="52" name="TextBox 51">
            <a:extLst>
              <a:ext uri="{FF2B5EF4-FFF2-40B4-BE49-F238E27FC236}">
                <a16:creationId xmlns:a16="http://schemas.microsoft.com/office/drawing/2014/main" id="{6D13F3FA-E12B-D78D-85C9-1C33C1D1659E}"/>
              </a:ext>
            </a:extLst>
          </p:cNvPr>
          <p:cNvSpPr txBox="1"/>
          <p:nvPr/>
        </p:nvSpPr>
        <p:spPr>
          <a:xfrm>
            <a:off x="1502131" y="4863758"/>
            <a:ext cx="412810" cy="307777"/>
          </a:xfrm>
          <a:prstGeom prst="rect">
            <a:avLst/>
          </a:prstGeom>
          <a:noFill/>
        </p:spPr>
        <p:txBody>
          <a:bodyPr wrap="square" rtlCol="0">
            <a:spAutoFit/>
          </a:bodyPr>
          <a:lstStyle/>
          <a:p>
            <a:r>
              <a:rPr lang="en-US" sz="1400" b="1" dirty="0">
                <a:solidFill>
                  <a:schemeClr val="bg1"/>
                </a:solidFill>
                <a:latin typeface="Helvetica" pitchFamily="2" charset="0"/>
              </a:rPr>
              <a:t>3</a:t>
            </a:r>
          </a:p>
        </p:txBody>
      </p:sp>
      <p:sp>
        <p:nvSpPr>
          <p:cNvPr id="53" name="TextBox 52">
            <a:extLst>
              <a:ext uri="{FF2B5EF4-FFF2-40B4-BE49-F238E27FC236}">
                <a16:creationId xmlns:a16="http://schemas.microsoft.com/office/drawing/2014/main" id="{0E4D305B-7632-479C-CF0D-A914B91636D4}"/>
              </a:ext>
            </a:extLst>
          </p:cNvPr>
          <p:cNvSpPr txBox="1"/>
          <p:nvPr/>
        </p:nvSpPr>
        <p:spPr>
          <a:xfrm>
            <a:off x="1502131" y="5361314"/>
            <a:ext cx="412810" cy="307777"/>
          </a:xfrm>
          <a:prstGeom prst="rect">
            <a:avLst/>
          </a:prstGeom>
          <a:noFill/>
        </p:spPr>
        <p:txBody>
          <a:bodyPr wrap="square" rtlCol="0">
            <a:spAutoFit/>
          </a:bodyPr>
          <a:lstStyle/>
          <a:p>
            <a:r>
              <a:rPr lang="en-US" sz="1400" b="1" dirty="0">
                <a:solidFill>
                  <a:schemeClr val="bg1"/>
                </a:solidFill>
                <a:latin typeface="Helvetica" pitchFamily="2" charset="0"/>
              </a:rPr>
              <a:t>4</a:t>
            </a:r>
          </a:p>
        </p:txBody>
      </p:sp>
      <p:sp>
        <p:nvSpPr>
          <p:cNvPr id="54" name="TextBox 53">
            <a:extLst>
              <a:ext uri="{FF2B5EF4-FFF2-40B4-BE49-F238E27FC236}">
                <a16:creationId xmlns:a16="http://schemas.microsoft.com/office/drawing/2014/main" id="{CE30EFC7-9950-D800-ED4B-A77B978E3E0C}"/>
              </a:ext>
            </a:extLst>
          </p:cNvPr>
          <p:cNvSpPr txBox="1"/>
          <p:nvPr/>
        </p:nvSpPr>
        <p:spPr>
          <a:xfrm>
            <a:off x="1502131" y="5857378"/>
            <a:ext cx="412810" cy="307777"/>
          </a:xfrm>
          <a:prstGeom prst="rect">
            <a:avLst/>
          </a:prstGeom>
          <a:noFill/>
        </p:spPr>
        <p:txBody>
          <a:bodyPr wrap="square" rtlCol="0">
            <a:spAutoFit/>
          </a:bodyPr>
          <a:lstStyle/>
          <a:p>
            <a:r>
              <a:rPr lang="en-US" sz="1400" b="1" dirty="0">
                <a:solidFill>
                  <a:schemeClr val="bg1"/>
                </a:solidFill>
                <a:latin typeface="Helvetica" pitchFamily="2" charset="0"/>
              </a:rPr>
              <a:t>5</a:t>
            </a:r>
          </a:p>
        </p:txBody>
      </p:sp>
      <p:sp>
        <p:nvSpPr>
          <p:cNvPr id="55" name="TextBox 54">
            <a:extLst>
              <a:ext uri="{FF2B5EF4-FFF2-40B4-BE49-F238E27FC236}">
                <a16:creationId xmlns:a16="http://schemas.microsoft.com/office/drawing/2014/main" id="{FB1FDFF7-BA19-E380-7F58-AC046FB0BC69}"/>
              </a:ext>
            </a:extLst>
          </p:cNvPr>
          <p:cNvSpPr txBox="1"/>
          <p:nvPr/>
        </p:nvSpPr>
        <p:spPr>
          <a:xfrm>
            <a:off x="1500416" y="6345041"/>
            <a:ext cx="412810" cy="307777"/>
          </a:xfrm>
          <a:prstGeom prst="rect">
            <a:avLst/>
          </a:prstGeom>
          <a:noFill/>
        </p:spPr>
        <p:txBody>
          <a:bodyPr wrap="square" rtlCol="0">
            <a:spAutoFit/>
          </a:bodyPr>
          <a:lstStyle/>
          <a:p>
            <a:r>
              <a:rPr lang="en-US" sz="1400" b="1" dirty="0">
                <a:solidFill>
                  <a:schemeClr val="bg1"/>
                </a:solidFill>
                <a:latin typeface="Helvetica" pitchFamily="2" charset="0"/>
              </a:rPr>
              <a:t>6</a:t>
            </a:r>
          </a:p>
        </p:txBody>
      </p:sp>
      <p:pic>
        <p:nvPicPr>
          <p:cNvPr id="11" name="Graphic 10">
            <a:extLst>
              <a:ext uri="{FF2B5EF4-FFF2-40B4-BE49-F238E27FC236}">
                <a16:creationId xmlns:a16="http://schemas.microsoft.com/office/drawing/2014/main" id="{36ECD9D5-C92C-FD9C-6B44-B8E36E3FE4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6199" y="1794724"/>
            <a:ext cx="1084832" cy="1084832"/>
          </a:xfrm>
          <a:prstGeom prst="rect">
            <a:avLst/>
          </a:prstGeom>
        </p:spPr>
      </p:pic>
      <p:pic>
        <p:nvPicPr>
          <p:cNvPr id="13" name="Graphic 12">
            <a:extLst>
              <a:ext uri="{FF2B5EF4-FFF2-40B4-BE49-F238E27FC236}">
                <a16:creationId xmlns:a16="http://schemas.microsoft.com/office/drawing/2014/main" id="{C91437A3-FD0D-8DED-C26D-79E4EE1290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2016" y="1794724"/>
            <a:ext cx="1084832" cy="1084832"/>
          </a:xfrm>
          <a:prstGeom prst="rect">
            <a:avLst/>
          </a:prstGeom>
        </p:spPr>
      </p:pic>
      <p:pic>
        <p:nvPicPr>
          <p:cNvPr id="16" name="Graphic 15">
            <a:extLst>
              <a:ext uri="{FF2B5EF4-FFF2-40B4-BE49-F238E27FC236}">
                <a16:creationId xmlns:a16="http://schemas.microsoft.com/office/drawing/2014/main" id="{B36C0C31-B05F-4FE2-A640-4B999E68DF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8730" y="1794724"/>
            <a:ext cx="1084832" cy="1084832"/>
          </a:xfrm>
          <a:prstGeom prst="rect">
            <a:avLst/>
          </a:prstGeom>
        </p:spPr>
      </p:pic>
      <p:pic>
        <p:nvPicPr>
          <p:cNvPr id="19" name="Graphic 18">
            <a:extLst>
              <a:ext uri="{FF2B5EF4-FFF2-40B4-BE49-F238E27FC236}">
                <a16:creationId xmlns:a16="http://schemas.microsoft.com/office/drawing/2014/main" id="{023A825D-2BB3-C1C4-291E-CD22338331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1015" y="1794724"/>
            <a:ext cx="1084832" cy="1084832"/>
          </a:xfrm>
          <a:prstGeom prst="rect">
            <a:avLst/>
          </a:prstGeom>
        </p:spPr>
      </p:pic>
      <p:pic>
        <p:nvPicPr>
          <p:cNvPr id="22" name="Graphic 21">
            <a:extLst>
              <a:ext uri="{FF2B5EF4-FFF2-40B4-BE49-F238E27FC236}">
                <a16:creationId xmlns:a16="http://schemas.microsoft.com/office/drawing/2014/main" id="{18161C1A-0CCC-AF3E-C555-1931DC4058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71905" y="1794724"/>
            <a:ext cx="1084832" cy="1084832"/>
          </a:xfrm>
          <a:prstGeom prst="rect">
            <a:avLst/>
          </a:prstGeom>
        </p:spPr>
      </p:pic>
    </p:spTree>
    <p:extLst>
      <p:ext uri="{BB962C8B-B14F-4D97-AF65-F5344CB8AC3E}">
        <p14:creationId xmlns:p14="http://schemas.microsoft.com/office/powerpoint/2010/main" val="2173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489E2-F9F1-EB44-328A-5129C2487B59}"/>
              </a:ext>
            </a:extLst>
          </p:cNvPr>
          <p:cNvPicPr>
            <a:picLocks noChangeAspect="1"/>
          </p:cNvPicPr>
          <p:nvPr/>
        </p:nvPicPr>
        <p:blipFill rotWithShape="1">
          <a:blip r:embed="rId3"/>
          <a:srcRect l="16674" t="-907" r="6028" b="907"/>
          <a:stretch/>
        </p:blipFill>
        <p:spPr>
          <a:xfrm>
            <a:off x="-11722" y="4561106"/>
            <a:ext cx="3049378" cy="2296894"/>
          </a:xfrm>
          <a:prstGeom prst="rect">
            <a:avLst/>
          </a:prstGeom>
        </p:spPr>
      </p:pic>
      <p:pic>
        <p:nvPicPr>
          <p:cNvPr id="11" name="Picture 10">
            <a:extLst>
              <a:ext uri="{FF2B5EF4-FFF2-40B4-BE49-F238E27FC236}">
                <a16:creationId xmlns:a16="http://schemas.microsoft.com/office/drawing/2014/main" id="{B076495A-F1A7-9770-01DC-954A1CC75BD3}"/>
              </a:ext>
            </a:extLst>
          </p:cNvPr>
          <p:cNvPicPr>
            <a:picLocks noChangeAspect="1"/>
          </p:cNvPicPr>
          <p:nvPr/>
        </p:nvPicPr>
        <p:blipFill rotWithShape="1">
          <a:blip r:embed="rId4"/>
          <a:srcRect r="28529"/>
          <a:stretch/>
        </p:blipFill>
        <p:spPr>
          <a:xfrm>
            <a:off x="0" y="0"/>
            <a:ext cx="3047311" cy="2275582"/>
          </a:xfrm>
          <a:prstGeom prst="rect">
            <a:avLst/>
          </a:prstGeom>
        </p:spPr>
      </p:pic>
      <p:pic>
        <p:nvPicPr>
          <p:cNvPr id="13" name="Picture 12">
            <a:extLst>
              <a:ext uri="{FF2B5EF4-FFF2-40B4-BE49-F238E27FC236}">
                <a16:creationId xmlns:a16="http://schemas.microsoft.com/office/drawing/2014/main" id="{02AC554B-EDA8-3C84-D823-C64880268037}"/>
              </a:ext>
            </a:extLst>
          </p:cNvPr>
          <p:cNvPicPr>
            <a:picLocks noChangeAspect="1"/>
          </p:cNvPicPr>
          <p:nvPr/>
        </p:nvPicPr>
        <p:blipFill rotWithShape="1">
          <a:blip r:embed="rId5"/>
          <a:srcRect l="19632" r="5401"/>
          <a:stretch/>
        </p:blipFill>
        <p:spPr>
          <a:xfrm>
            <a:off x="3037656" y="4583684"/>
            <a:ext cx="3056967" cy="2274316"/>
          </a:xfrm>
          <a:prstGeom prst="rect">
            <a:avLst/>
          </a:prstGeom>
        </p:spPr>
      </p:pic>
      <p:sp>
        <p:nvSpPr>
          <p:cNvPr id="8" name="TextBox 7">
            <a:extLst>
              <a:ext uri="{FF2B5EF4-FFF2-40B4-BE49-F238E27FC236}">
                <a16:creationId xmlns:a16="http://schemas.microsoft.com/office/drawing/2014/main" id="{1FCA2B82-30D6-A0EE-4B29-4E688DE22972}"/>
              </a:ext>
            </a:extLst>
          </p:cNvPr>
          <p:cNvSpPr txBox="1"/>
          <p:nvPr/>
        </p:nvSpPr>
        <p:spPr>
          <a:xfrm>
            <a:off x="1512967" y="2911868"/>
            <a:ext cx="6242409" cy="369332"/>
          </a:xfrm>
          <a:prstGeom prst="rect">
            <a:avLst/>
          </a:prstGeom>
          <a:noFill/>
        </p:spPr>
        <p:txBody>
          <a:bodyPr wrap="square" rtlCol="0">
            <a:spAutoFit/>
          </a:bodyPr>
          <a:lstStyle/>
          <a:p>
            <a:pPr algn="ctr"/>
            <a:r>
              <a:rPr lang="en-US" b="1" spc="300" dirty="0">
                <a:solidFill>
                  <a:srgbClr val="00A5B8"/>
                </a:solidFill>
                <a:effectLst/>
                <a:latin typeface="Helvetica" pitchFamily="2" charset="0"/>
              </a:rPr>
              <a:t>GLIMPSE INTO THE </a:t>
            </a:r>
            <a:r>
              <a:rPr lang="en-US" b="1" spc="300" dirty="0">
                <a:solidFill>
                  <a:srgbClr val="00A5B8"/>
                </a:solidFill>
                <a:latin typeface="Helvetica" pitchFamily="2" charset="0"/>
              </a:rPr>
              <a:t>EXTRAORDINARY</a:t>
            </a:r>
            <a:endParaRPr lang="en-US" b="1" spc="300" dirty="0">
              <a:solidFill>
                <a:srgbClr val="00A5B8"/>
              </a:solidFill>
              <a:effectLst/>
              <a:latin typeface="Helvetica" pitchFamily="2" charset="0"/>
            </a:endParaRPr>
          </a:p>
        </p:txBody>
      </p:sp>
      <p:sp>
        <p:nvSpPr>
          <p:cNvPr id="17" name="TextBox 16">
            <a:extLst>
              <a:ext uri="{FF2B5EF4-FFF2-40B4-BE49-F238E27FC236}">
                <a16:creationId xmlns:a16="http://schemas.microsoft.com/office/drawing/2014/main" id="{6BB49C0E-EBD4-B090-7A7A-4428999C09C8}"/>
              </a:ext>
            </a:extLst>
          </p:cNvPr>
          <p:cNvSpPr txBox="1"/>
          <p:nvPr/>
        </p:nvSpPr>
        <p:spPr>
          <a:xfrm>
            <a:off x="671512" y="3394156"/>
            <a:ext cx="7800975" cy="646331"/>
          </a:xfrm>
          <a:prstGeom prst="rect">
            <a:avLst/>
          </a:prstGeom>
          <a:noFill/>
        </p:spPr>
        <p:txBody>
          <a:bodyPr wrap="square" rtlCol="0">
            <a:spAutoFit/>
          </a:bodyPr>
          <a:lstStyle/>
          <a:p>
            <a:pPr algn="ctr"/>
            <a:r>
              <a:rPr lang="en-US" sz="3600" dirty="0">
                <a:solidFill>
                  <a:srgbClr val="00597C"/>
                </a:solidFill>
                <a:effectLst/>
                <a:latin typeface="Helvetica" pitchFamily="2" charset="0"/>
              </a:rPr>
              <a:t>25% Staff Participation</a:t>
            </a:r>
          </a:p>
        </p:txBody>
      </p:sp>
      <p:pic>
        <p:nvPicPr>
          <p:cNvPr id="4" name="Picture 3">
            <a:extLst>
              <a:ext uri="{FF2B5EF4-FFF2-40B4-BE49-F238E27FC236}">
                <a16:creationId xmlns:a16="http://schemas.microsoft.com/office/drawing/2014/main" id="{EA4E5FD7-2D41-3BFD-7872-623FB5039619}"/>
              </a:ext>
            </a:extLst>
          </p:cNvPr>
          <p:cNvPicPr>
            <a:picLocks noChangeAspect="1"/>
          </p:cNvPicPr>
          <p:nvPr/>
        </p:nvPicPr>
        <p:blipFill>
          <a:blip r:embed="rId6"/>
          <a:stretch>
            <a:fillRect/>
          </a:stretch>
        </p:blipFill>
        <p:spPr>
          <a:xfrm>
            <a:off x="6087034" y="-19227"/>
            <a:ext cx="3056966" cy="2292725"/>
          </a:xfrm>
          <a:prstGeom prst="rect">
            <a:avLst/>
          </a:prstGeom>
        </p:spPr>
      </p:pic>
      <p:sp>
        <p:nvSpPr>
          <p:cNvPr id="3" name="TextBox 2">
            <a:extLst>
              <a:ext uri="{FF2B5EF4-FFF2-40B4-BE49-F238E27FC236}">
                <a16:creationId xmlns:a16="http://schemas.microsoft.com/office/drawing/2014/main" id="{8B2AC564-AB97-1519-962D-87C3A9CEAB67}"/>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2</a:t>
            </a:fld>
            <a:endParaRPr lang="en-US" dirty="0">
              <a:solidFill>
                <a:schemeClr val="bg1"/>
              </a:solidFill>
              <a:latin typeface="Helvetica" pitchFamily="2" charset="0"/>
            </a:endParaRPr>
          </a:p>
        </p:txBody>
      </p:sp>
      <p:pic>
        <p:nvPicPr>
          <p:cNvPr id="7" name="Picture 6">
            <a:extLst>
              <a:ext uri="{FF2B5EF4-FFF2-40B4-BE49-F238E27FC236}">
                <a16:creationId xmlns:a16="http://schemas.microsoft.com/office/drawing/2014/main" id="{6A3EB9A3-B02D-EC45-55F4-2805824D2D0A}"/>
              </a:ext>
            </a:extLst>
          </p:cNvPr>
          <p:cNvPicPr>
            <a:picLocks noChangeAspect="1"/>
          </p:cNvPicPr>
          <p:nvPr/>
        </p:nvPicPr>
        <p:blipFill rotWithShape="1">
          <a:blip r:embed="rId7"/>
          <a:srcRect l="24243" r="3074"/>
          <a:stretch/>
        </p:blipFill>
        <p:spPr>
          <a:xfrm>
            <a:off x="3046081" y="0"/>
            <a:ext cx="3040953" cy="2273498"/>
          </a:xfrm>
          <a:prstGeom prst="rect">
            <a:avLst/>
          </a:prstGeom>
        </p:spPr>
      </p:pic>
      <p:pic>
        <p:nvPicPr>
          <p:cNvPr id="10" name="Content Placeholder 6">
            <a:extLst>
              <a:ext uri="{FF2B5EF4-FFF2-40B4-BE49-F238E27FC236}">
                <a16:creationId xmlns:a16="http://schemas.microsoft.com/office/drawing/2014/main" id="{5AEBC51A-F368-1607-CC28-C245FC8A0172}"/>
              </a:ext>
            </a:extLst>
          </p:cNvPr>
          <p:cNvPicPr>
            <a:picLocks noGrp="1" noChangeAspect="1"/>
          </p:cNvPicPr>
          <p:nvPr>
            <p:ph idx="1"/>
          </p:nvPr>
        </p:nvPicPr>
        <p:blipFill rotWithShape="1">
          <a:blip r:embed="rId8"/>
          <a:srcRect l="14595" t="2952" r="11505"/>
          <a:stretch/>
        </p:blipFill>
        <p:spPr>
          <a:xfrm>
            <a:off x="6087033" y="4583684"/>
            <a:ext cx="3056968" cy="2274316"/>
          </a:xfrm>
        </p:spPr>
      </p:pic>
    </p:spTree>
    <p:extLst>
      <p:ext uri="{BB962C8B-B14F-4D97-AF65-F5344CB8AC3E}">
        <p14:creationId xmlns:p14="http://schemas.microsoft.com/office/powerpoint/2010/main" val="2810080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69C162-96B5-3B6B-57E1-F85859D03AB0}"/>
              </a:ext>
            </a:extLst>
          </p:cNvPr>
          <p:cNvSpPr/>
          <p:nvPr/>
        </p:nvSpPr>
        <p:spPr>
          <a:xfrm>
            <a:off x="0" y="-54714"/>
            <a:ext cx="9144000" cy="6858000"/>
          </a:xfrm>
          <a:prstGeom prst="rect">
            <a:avLst/>
          </a:prstGeom>
          <a:solidFill>
            <a:srgbClr val="0069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0D1EBD9-4C13-9512-94E8-CB8DC544DF15}"/>
              </a:ext>
            </a:extLst>
          </p:cNvPr>
          <p:cNvSpPr txBox="1"/>
          <p:nvPr/>
        </p:nvSpPr>
        <p:spPr>
          <a:xfrm>
            <a:off x="2457452" y="280984"/>
            <a:ext cx="4229096" cy="461665"/>
          </a:xfrm>
          <a:prstGeom prst="rect">
            <a:avLst/>
          </a:prstGeom>
          <a:noFill/>
        </p:spPr>
        <p:txBody>
          <a:bodyPr wrap="square" rtlCol="0">
            <a:spAutoFit/>
          </a:bodyPr>
          <a:lstStyle/>
          <a:p>
            <a:pPr algn="ctr"/>
            <a:r>
              <a:rPr lang="en-US" sz="2400" b="1" spc="300" dirty="0">
                <a:solidFill>
                  <a:srgbClr val="00A5B8"/>
                </a:solidFill>
                <a:effectLst/>
                <a:latin typeface="Myriad Pro Light" panose="020B0403030403020204" pitchFamily="34" charset="0"/>
              </a:rPr>
              <a:t>MISSION</a:t>
            </a:r>
          </a:p>
        </p:txBody>
      </p:sp>
      <p:sp>
        <p:nvSpPr>
          <p:cNvPr id="4" name="TextBox 3">
            <a:extLst>
              <a:ext uri="{FF2B5EF4-FFF2-40B4-BE49-F238E27FC236}">
                <a16:creationId xmlns:a16="http://schemas.microsoft.com/office/drawing/2014/main" id="{56F1BA00-1D52-7F8F-76F5-6B65D02BAA5E}"/>
              </a:ext>
            </a:extLst>
          </p:cNvPr>
          <p:cNvSpPr txBox="1"/>
          <p:nvPr/>
        </p:nvSpPr>
        <p:spPr>
          <a:xfrm>
            <a:off x="571500" y="2057400"/>
            <a:ext cx="7986713" cy="2123658"/>
          </a:xfrm>
          <a:prstGeom prst="rect">
            <a:avLst/>
          </a:prstGeom>
          <a:noFill/>
        </p:spPr>
        <p:txBody>
          <a:bodyPr wrap="square" rtlCol="0">
            <a:spAutoFit/>
          </a:bodyPr>
          <a:lstStyle/>
          <a:p>
            <a:pPr algn="ctr"/>
            <a:r>
              <a:rPr lang="en-US" sz="4400" b="1" dirty="0">
                <a:solidFill>
                  <a:srgbClr val="FFFFFF"/>
                </a:solidFill>
                <a:effectLst/>
                <a:latin typeface="Myriad Pro Light" panose="020B0403030403020204" pitchFamily="34" charset="0"/>
              </a:rPr>
              <a:t>Delivering an airport experience </a:t>
            </a:r>
            <a:br>
              <a:rPr lang="en-US" sz="4400" b="1" dirty="0">
                <a:solidFill>
                  <a:srgbClr val="FFFFFF"/>
                </a:solidFill>
                <a:effectLst/>
                <a:latin typeface="Myriad Pro Light" panose="020B0403030403020204" pitchFamily="34" charset="0"/>
              </a:rPr>
            </a:br>
            <a:r>
              <a:rPr lang="en-US" sz="4400" b="1" dirty="0">
                <a:solidFill>
                  <a:srgbClr val="FFFFFF"/>
                </a:solidFill>
                <a:effectLst/>
                <a:latin typeface="Myriad Pro Light" panose="020B0403030403020204" pitchFamily="34" charset="0"/>
              </a:rPr>
              <a:t>where people and our planet </a:t>
            </a:r>
            <a:br>
              <a:rPr lang="en-US" sz="4400" b="1" dirty="0">
                <a:solidFill>
                  <a:srgbClr val="FFFFFF"/>
                </a:solidFill>
                <a:effectLst/>
                <a:latin typeface="Myriad Pro Light" panose="020B0403030403020204" pitchFamily="34" charset="0"/>
              </a:rPr>
            </a:br>
            <a:r>
              <a:rPr lang="en-US" sz="4400" b="1" dirty="0">
                <a:solidFill>
                  <a:srgbClr val="FFFFFF"/>
                </a:solidFill>
                <a:effectLst/>
                <a:latin typeface="Myriad Pro Light" panose="020B0403030403020204" pitchFamily="34" charset="0"/>
              </a:rPr>
              <a:t>come first.</a:t>
            </a:r>
          </a:p>
        </p:txBody>
      </p:sp>
      <p:pic>
        <p:nvPicPr>
          <p:cNvPr id="6" name="Picture 5">
            <a:extLst>
              <a:ext uri="{FF2B5EF4-FFF2-40B4-BE49-F238E27FC236}">
                <a16:creationId xmlns:a16="http://schemas.microsoft.com/office/drawing/2014/main" id="{C8A07A42-3ACE-0534-0276-B4D92934C5BF}"/>
              </a:ext>
            </a:extLst>
          </p:cNvPr>
          <p:cNvPicPr>
            <a:picLocks noChangeAspect="1"/>
          </p:cNvPicPr>
          <p:nvPr/>
        </p:nvPicPr>
        <p:blipFill>
          <a:blip r:embed="rId3"/>
          <a:stretch>
            <a:fillRect/>
          </a:stretch>
        </p:blipFill>
        <p:spPr>
          <a:xfrm>
            <a:off x="2159002" y="4678153"/>
            <a:ext cx="1397000" cy="1397000"/>
          </a:xfrm>
          <a:prstGeom prst="rect">
            <a:avLst/>
          </a:prstGeom>
        </p:spPr>
      </p:pic>
      <p:pic>
        <p:nvPicPr>
          <p:cNvPr id="8" name="Picture 7">
            <a:extLst>
              <a:ext uri="{FF2B5EF4-FFF2-40B4-BE49-F238E27FC236}">
                <a16:creationId xmlns:a16="http://schemas.microsoft.com/office/drawing/2014/main" id="{B79FD310-2A6F-47A0-9EBE-E88D8A9A80DF}"/>
              </a:ext>
            </a:extLst>
          </p:cNvPr>
          <p:cNvPicPr>
            <a:picLocks noChangeAspect="1"/>
          </p:cNvPicPr>
          <p:nvPr/>
        </p:nvPicPr>
        <p:blipFill>
          <a:blip r:embed="rId4"/>
          <a:stretch>
            <a:fillRect/>
          </a:stretch>
        </p:blipFill>
        <p:spPr>
          <a:xfrm>
            <a:off x="3873500" y="4678153"/>
            <a:ext cx="1397000" cy="1397000"/>
          </a:xfrm>
          <a:prstGeom prst="rect">
            <a:avLst/>
          </a:prstGeom>
        </p:spPr>
      </p:pic>
      <p:pic>
        <p:nvPicPr>
          <p:cNvPr id="10" name="Picture 9">
            <a:extLst>
              <a:ext uri="{FF2B5EF4-FFF2-40B4-BE49-F238E27FC236}">
                <a16:creationId xmlns:a16="http://schemas.microsoft.com/office/drawing/2014/main" id="{D3897156-EBD6-0665-B63E-9DCF8DA16750}"/>
              </a:ext>
            </a:extLst>
          </p:cNvPr>
          <p:cNvPicPr>
            <a:picLocks noChangeAspect="1"/>
          </p:cNvPicPr>
          <p:nvPr/>
        </p:nvPicPr>
        <p:blipFill>
          <a:blip r:embed="rId5"/>
          <a:stretch>
            <a:fillRect/>
          </a:stretch>
        </p:blipFill>
        <p:spPr>
          <a:xfrm>
            <a:off x="5587998" y="4678153"/>
            <a:ext cx="1397000" cy="1397000"/>
          </a:xfrm>
          <a:prstGeom prst="rect">
            <a:avLst/>
          </a:prstGeom>
        </p:spPr>
      </p:pic>
    </p:spTree>
    <p:extLst>
      <p:ext uri="{BB962C8B-B14F-4D97-AF65-F5344CB8AC3E}">
        <p14:creationId xmlns:p14="http://schemas.microsoft.com/office/powerpoint/2010/main" val="3756612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D69326-0800-BBC0-A8F6-18356422BDA3}"/>
              </a:ext>
            </a:extLst>
          </p:cNvPr>
          <p:cNvSpPr/>
          <p:nvPr/>
        </p:nvSpPr>
        <p:spPr>
          <a:xfrm>
            <a:off x="0" y="0"/>
            <a:ext cx="9144000" cy="6858000"/>
          </a:xfrm>
          <a:prstGeom prst="rect">
            <a:avLst/>
          </a:prstGeom>
          <a:solidFill>
            <a:srgbClr val="00A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BEA590A-B1D5-CE2E-4E8D-72245C94703D}"/>
              </a:ext>
            </a:extLst>
          </p:cNvPr>
          <p:cNvSpPr txBox="1"/>
          <p:nvPr/>
        </p:nvSpPr>
        <p:spPr>
          <a:xfrm>
            <a:off x="2457452" y="280984"/>
            <a:ext cx="4229096" cy="461665"/>
          </a:xfrm>
          <a:prstGeom prst="rect">
            <a:avLst/>
          </a:prstGeom>
          <a:noFill/>
        </p:spPr>
        <p:txBody>
          <a:bodyPr wrap="square" rtlCol="0">
            <a:spAutoFit/>
          </a:bodyPr>
          <a:lstStyle/>
          <a:p>
            <a:pPr algn="ctr"/>
            <a:r>
              <a:rPr lang="en-US" sz="2400" b="1" spc="300" dirty="0">
                <a:solidFill>
                  <a:schemeClr val="bg1"/>
                </a:solidFill>
                <a:effectLst/>
                <a:latin typeface="Myriad Pro Light" panose="020B0403030403020204" pitchFamily="34" charset="0"/>
              </a:rPr>
              <a:t>VISION</a:t>
            </a:r>
          </a:p>
        </p:txBody>
      </p:sp>
      <p:sp>
        <p:nvSpPr>
          <p:cNvPr id="4" name="TextBox 3">
            <a:extLst>
              <a:ext uri="{FF2B5EF4-FFF2-40B4-BE49-F238E27FC236}">
                <a16:creationId xmlns:a16="http://schemas.microsoft.com/office/drawing/2014/main" id="{771C0EC2-C81C-641F-B4C0-B484C04BA353}"/>
              </a:ext>
            </a:extLst>
          </p:cNvPr>
          <p:cNvSpPr txBox="1"/>
          <p:nvPr/>
        </p:nvSpPr>
        <p:spPr>
          <a:xfrm>
            <a:off x="607218" y="2172562"/>
            <a:ext cx="7929563" cy="2721258"/>
          </a:xfrm>
          <a:prstGeom prst="rect">
            <a:avLst/>
          </a:prstGeom>
          <a:noFill/>
        </p:spPr>
        <p:txBody>
          <a:bodyPr wrap="square" rtlCol="0">
            <a:spAutoFit/>
          </a:bodyPr>
          <a:lstStyle/>
          <a:p>
            <a:pPr algn="ctr">
              <a:lnSpc>
                <a:spcPts val="10000"/>
              </a:lnSpc>
            </a:pPr>
            <a:r>
              <a:rPr lang="en-US" sz="10000" b="1" dirty="0">
                <a:solidFill>
                  <a:srgbClr val="FFFFFF"/>
                </a:solidFill>
                <a:effectLst/>
                <a:latin typeface="Myriad Pro Light" panose="020B0403030403020204" pitchFamily="34" charset="0"/>
              </a:rPr>
              <a:t>Inspiring the</a:t>
            </a:r>
          </a:p>
          <a:p>
            <a:pPr algn="ctr">
              <a:lnSpc>
                <a:spcPts val="10000"/>
              </a:lnSpc>
            </a:pPr>
            <a:r>
              <a:rPr lang="en-US" sz="10000" b="1" dirty="0">
                <a:solidFill>
                  <a:srgbClr val="FFFFFF"/>
                </a:solidFill>
                <a:effectLst/>
                <a:latin typeface="Myriad Pro Light" panose="020B0403030403020204" pitchFamily="34" charset="0"/>
              </a:rPr>
              <a:t>Extraordinary</a:t>
            </a:r>
          </a:p>
        </p:txBody>
      </p:sp>
    </p:spTree>
    <p:extLst>
      <p:ext uri="{BB962C8B-B14F-4D97-AF65-F5344CB8AC3E}">
        <p14:creationId xmlns:p14="http://schemas.microsoft.com/office/powerpoint/2010/main" val="1243453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9B33204-2BD1-3F50-5DE9-031CDC0F390B}"/>
              </a:ext>
            </a:extLst>
          </p:cNvPr>
          <p:cNvSpPr txBox="1"/>
          <p:nvPr/>
        </p:nvSpPr>
        <p:spPr>
          <a:xfrm>
            <a:off x="-3416394" y="7324621"/>
            <a:ext cx="4572000" cy="338554"/>
          </a:xfrm>
          <a:prstGeom prst="rect">
            <a:avLst/>
          </a:prstGeom>
          <a:solidFill>
            <a:schemeClr val="bg1"/>
          </a:solidFill>
        </p:spPr>
        <p:txBody>
          <a:bodyPr wrap="square" rtlCol="0">
            <a:spAutoFit/>
          </a:bodyPr>
          <a:lstStyle/>
          <a:p>
            <a:pPr algn="ctr"/>
            <a:r>
              <a:rPr lang="en-US" sz="1600" dirty="0">
                <a:solidFill>
                  <a:srgbClr val="00A5B8"/>
                </a:solidFill>
                <a:latin typeface="Helvetica" pitchFamily="2" charset="0"/>
              </a:rPr>
              <a:t>Supported by 26 Objectives and 90 initiatives</a:t>
            </a:r>
          </a:p>
        </p:txBody>
      </p:sp>
      <p:sp>
        <p:nvSpPr>
          <p:cNvPr id="5" name="TextBox 4">
            <a:extLst>
              <a:ext uri="{FF2B5EF4-FFF2-40B4-BE49-F238E27FC236}">
                <a16:creationId xmlns:a16="http://schemas.microsoft.com/office/drawing/2014/main" id="{80305A4F-5AD4-CE49-0BE7-A1719CA7A9E9}"/>
              </a:ext>
            </a:extLst>
          </p:cNvPr>
          <p:cNvSpPr txBox="1"/>
          <p:nvPr/>
        </p:nvSpPr>
        <p:spPr>
          <a:xfrm>
            <a:off x="1480560" y="1060267"/>
            <a:ext cx="6192547" cy="861774"/>
          </a:xfrm>
          <a:prstGeom prst="rect">
            <a:avLst/>
          </a:prstGeom>
          <a:noFill/>
        </p:spPr>
        <p:txBody>
          <a:bodyPr wrap="square" rtlCol="0">
            <a:spAutoFit/>
          </a:bodyPr>
          <a:lstStyle/>
          <a:p>
            <a:pPr algn="ctr"/>
            <a:r>
              <a:rPr lang="en-US" sz="1400" b="1" dirty="0">
                <a:solidFill>
                  <a:srgbClr val="00A5B8"/>
                </a:solidFill>
                <a:latin typeface="Helvetica" pitchFamily="2" charset="0"/>
              </a:rPr>
              <a:t>VISION</a:t>
            </a:r>
            <a:endParaRPr lang="en-US" b="1" dirty="0">
              <a:latin typeface="Helvetica" pitchFamily="2" charset="0"/>
            </a:endParaRPr>
          </a:p>
          <a:p>
            <a:pPr algn="ctr"/>
            <a:r>
              <a:rPr lang="en-US" sz="3600" b="1" dirty="0">
                <a:solidFill>
                  <a:schemeClr val="tx1">
                    <a:lumMod val="50000"/>
                    <a:lumOff val="50000"/>
                  </a:schemeClr>
                </a:solidFill>
                <a:latin typeface="Helvetica" pitchFamily="2" charset="0"/>
              </a:rPr>
              <a:t>Inspiring the Extraordinary</a:t>
            </a:r>
          </a:p>
        </p:txBody>
      </p:sp>
      <p:sp>
        <p:nvSpPr>
          <p:cNvPr id="33" name="TextBox 32">
            <a:extLst>
              <a:ext uri="{FF2B5EF4-FFF2-40B4-BE49-F238E27FC236}">
                <a16:creationId xmlns:a16="http://schemas.microsoft.com/office/drawing/2014/main" id="{F71F8844-B434-3F60-B7B2-125CF7DB7076}"/>
              </a:ext>
            </a:extLst>
          </p:cNvPr>
          <p:cNvSpPr txBox="1"/>
          <p:nvPr/>
        </p:nvSpPr>
        <p:spPr>
          <a:xfrm>
            <a:off x="2457452" y="280984"/>
            <a:ext cx="4229096" cy="369332"/>
          </a:xfrm>
          <a:prstGeom prst="rect">
            <a:avLst/>
          </a:prstGeom>
          <a:noFill/>
        </p:spPr>
        <p:txBody>
          <a:bodyPr wrap="square" rtlCol="0">
            <a:spAutoFit/>
          </a:bodyPr>
          <a:lstStyle/>
          <a:p>
            <a:pPr algn="ctr"/>
            <a:r>
              <a:rPr lang="en-US" b="1" spc="300" dirty="0">
                <a:solidFill>
                  <a:srgbClr val="00A5B8"/>
                </a:solidFill>
                <a:effectLst/>
                <a:latin typeface="Helvetica" pitchFamily="2" charset="0"/>
              </a:rPr>
              <a:t>SUMMARY</a:t>
            </a:r>
          </a:p>
        </p:txBody>
      </p:sp>
      <p:sp>
        <p:nvSpPr>
          <p:cNvPr id="2" name="TextBox 1">
            <a:extLst>
              <a:ext uri="{FF2B5EF4-FFF2-40B4-BE49-F238E27FC236}">
                <a16:creationId xmlns:a16="http://schemas.microsoft.com/office/drawing/2014/main" id="{A354BCF2-E69E-4DD1-5ABC-624739B5B22A}"/>
              </a:ext>
            </a:extLst>
          </p:cNvPr>
          <p:cNvSpPr txBox="1"/>
          <p:nvPr/>
        </p:nvSpPr>
        <p:spPr>
          <a:xfrm>
            <a:off x="1378818" y="2214937"/>
            <a:ext cx="6386363" cy="1046440"/>
          </a:xfrm>
          <a:prstGeom prst="rect">
            <a:avLst/>
          </a:prstGeom>
          <a:noFill/>
        </p:spPr>
        <p:txBody>
          <a:bodyPr wrap="square" rtlCol="0">
            <a:spAutoFit/>
          </a:bodyPr>
          <a:lstStyle/>
          <a:p>
            <a:pPr algn="ctr"/>
            <a:r>
              <a:rPr lang="en-US" sz="1400" b="1" dirty="0">
                <a:solidFill>
                  <a:srgbClr val="00A5B8"/>
                </a:solidFill>
                <a:latin typeface="Helvetica" pitchFamily="2" charset="0"/>
              </a:rPr>
              <a:t>MISSION</a:t>
            </a:r>
          </a:p>
          <a:p>
            <a:pPr algn="ctr"/>
            <a:r>
              <a:rPr lang="en-US" sz="2400" b="1" dirty="0">
                <a:solidFill>
                  <a:schemeClr val="tx1">
                    <a:lumMod val="50000"/>
                    <a:lumOff val="50000"/>
                  </a:schemeClr>
                </a:solidFill>
                <a:latin typeface="Helvetica" pitchFamily="2" charset="0"/>
              </a:rPr>
              <a:t>Delivering an airport experience </a:t>
            </a:r>
            <a:br>
              <a:rPr lang="en-US" sz="2400" b="1" dirty="0">
                <a:solidFill>
                  <a:schemeClr val="tx1">
                    <a:lumMod val="50000"/>
                    <a:lumOff val="50000"/>
                  </a:schemeClr>
                </a:solidFill>
                <a:latin typeface="Helvetica" pitchFamily="2" charset="0"/>
              </a:rPr>
            </a:br>
            <a:r>
              <a:rPr lang="en-US" sz="2400" b="1" dirty="0">
                <a:solidFill>
                  <a:schemeClr val="tx1">
                    <a:lumMod val="50000"/>
                    <a:lumOff val="50000"/>
                  </a:schemeClr>
                </a:solidFill>
                <a:latin typeface="Helvetica" pitchFamily="2" charset="0"/>
              </a:rPr>
              <a:t>where people and our planet come first.</a:t>
            </a:r>
          </a:p>
        </p:txBody>
      </p:sp>
      <p:sp>
        <p:nvSpPr>
          <p:cNvPr id="26" name="TextBox 25">
            <a:extLst>
              <a:ext uri="{FF2B5EF4-FFF2-40B4-BE49-F238E27FC236}">
                <a16:creationId xmlns:a16="http://schemas.microsoft.com/office/drawing/2014/main" id="{E73714F4-0B35-A542-793F-E798C806DCB3}"/>
              </a:ext>
            </a:extLst>
          </p:cNvPr>
          <p:cNvSpPr txBox="1"/>
          <p:nvPr/>
        </p:nvSpPr>
        <p:spPr>
          <a:xfrm>
            <a:off x="658117" y="3651805"/>
            <a:ext cx="7837433" cy="2766142"/>
          </a:xfrm>
          <a:prstGeom prst="rect">
            <a:avLst/>
          </a:prstGeom>
          <a:noFill/>
        </p:spPr>
        <p:txBody>
          <a:bodyPr wrap="square" rtlCol="0">
            <a:spAutoFit/>
          </a:bodyPr>
          <a:lstStyle/>
          <a:p>
            <a:pPr algn="ctr">
              <a:lnSpc>
                <a:spcPts val="3000"/>
              </a:lnSpc>
            </a:pPr>
            <a:r>
              <a:rPr lang="en-US" sz="1400" b="1" dirty="0">
                <a:solidFill>
                  <a:srgbClr val="00A5B8"/>
                </a:solidFill>
                <a:latin typeface="Helvetica" pitchFamily="2" charset="0"/>
              </a:rPr>
              <a:t>GOALS</a:t>
            </a:r>
          </a:p>
          <a:p>
            <a:pPr algn="ctr">
              <a:lnSpc>
                <a:spcPts val="3000"/>
              </a:lnSpc>
            </a:pPr>
            <a:r>
              <a:rPr lang="en-US" sz="2000" dirty="0">
                <a:solidFill>
                  <a:schemeClr val="tx1">
                    <a:lumMod val="50000"/>
                    <a:lumOff val="50000"/>
                  </a:schemeClr>
                </a:solidFill>
                <a:latin typeface="Helvetica" pitchFamily="2" charset="0"/>
              </a:rPr>
              <a:t>Empower a Culture of Safety and Security Excellence</a:t>
            </a:r>
          </a:p>
          <a:p>
            <a:pPr algn="ctr">
              <a:lnSpc>
                <a:spcPts val="3000"/>
              </a:lnSpc>
            </a:pPr>
            <a:r>
              <a:rPr lang="en-US" sz="2000" dirty="0">
                <a:solidFill>
                  <a:schemeClr val="tx1">
                    <a:lumMod val="50000"/>
                    <a:lumOff val="50000"/>
                  </a:schemeClr>
                </a:solidFill>
                <a:latin typeface="Helvetica" pitchFamily="2" charset="0"/>
              </a:rPr>
              <a:t>Provide an Outstanding Guest Experience</a:t>
            </a:r>
          </a:p>
          <a:p>
            <a:pPr algn="ctr">
              <a:lnSpc>
                <a:spcPts val="3000"/>
              </a:lnSpc>
            </a:pPr>
            <a:r>
              <a:rPr lang="en-US" sz="2000" dirty="0">
                <a:solidFill>
                  <a:schemeClr val="tx1">
                    <a:lumMod val="50000"/>
                    <a:lumOff val="50000"/>
                  </a:schemeClr>
                </a:solidFill>
                <a:latin typeface="Helvetica" pitchFamily="2" charset="0"/>
              </a:rPr>
              <a:t>Elevate SFO Pride with an Exceptional Employee Experience</a:t>
            </a:r>
          </a:p>
          <a:p>
            <a:pPr algn="ctr">
              <a:lnSpc>
                <a:spcPts val="3000"/>
              </a:lnSpc>
            </a:pPr>
            <a:r>
              <a:rPr lang="en-US" sz="2000" dirty="0">
                <a:solidFill>
                  <a:schemeClr val="tx1">
                    <a:lumMod val="50000"/>
                    <a:lumOff val="50000"/>
                  </a:schemeClr>
                </a:solidFill>
                <a:latin typeface="Helvetica" pitchFamily="2" charset="0"/>
              </a:rPr>
              <a:t>Take Bold Climate Action</a:t>
            </a:r>
          </a:p>
          <a:p>
            <a:pPr algn="ctr">
              <a:lnSpc>
                <a:spcPts val="3000"/>
              </a:lnSpc>
            </a:pPr>
            <a:r>
              <a:rPr lang="en-US" sz="2000" dirty="0">
                <a:solidFill>
                  <a:schemeClr val="tx1">
                    <a:lumMod val="50000"/>
                    <a:lumOff val="50000"/>
                  </a:schemeClr>
                </a:solidFill>
                <a:latin typeface="Helvetica" pitchFamily="2" charset="0"/>
              </a:rPr>
              <a:t>Ignite Business Innovation</a:t>
            </a:r>
          </a:p>
          <a:p>
            <a:pPr algn="ctr">
              <a:lnSpc>
                <a:spcPts val="3000"/>
              </a:lnSpc>
            </a:pPr>
            <a:r>
              <a:rPr lang="en-US" sz="2000" dirty="0">
                <a:solidFill>
                  <a:schemeClr val="tx1">
                    <a:lumMod val="50000"/>
                    <a:lumOff val="50000"/>
                  </a:schemeClr>
                </a:solidFill>
                <a:latin typeface="Helvetica" pitchFamily="2" charset="0"/>
              </a:rPr>
              <a:t>Achieve Social Impact Through Partnerships</a:t>
            </a:r>
          </a:p>
        </p:txBody>
      </p:sp>
      <p:sp>
        <p:nvSpPr>
          <p:cNvPr id="3" name="TextBox 2">
            <a:extLst>
              <a:ext uri="{FF2B5EF4-FFF2-40B4-BE49-F238E27FC236}">
                <a16:creationId xmlns:a16="http://schemas.microsoft.com/office/drawing/2014/main" id="{3836EE0F-E795-9F38-D1AB-B54B44628F71}"/>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tx1">
                    <a:lumMod val="50000"/>
                    <a:lumOff val="50000"/>
                  </a:schemeClr>
                </a:solidFill>
                <a:latin typeface="Helvetica" pitchFamily="2" charset="0"/>
              </a:rPr>
              <a:pPr algn="r"/>
              <a:t>22</a:t>
            </a:fld>
            <a:endParaRPr lang="en-US" dirty="0">
              <a:solidFill>
                <a:schemeClr val="tx1">
                  <a:lumMod val="50000"/>
                  <a:lumOff val="50000"/>
                </a:schemeClr>
              </a:solidFill>
              <a:latin typeface="Helvetica" pitchFamily="2" charset="0"/>
            </a:endParaRPr>
          </a:p>
        </p:txBody>
      </p:sp>
    </p:spTree>
    <p:extLst>
      <p:ext uri="{BB962C8B-B14F-4D97-AF65-F5344CB8AC3E}">
        <p14:creationId xmlns:p14="http://schemas.microsoft.com/office/powerpoint/2010/main" val="966570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AABF722-2C15-A9EA-19AB-84414958A32E}"/>
              </a:ext>
            </a:extLst>
          </p:cNvPr>
          <p:cNvPicPr>
            <a:picLocks noChangeAspect="1"/>
          </p:cNvPicPr>
          <p:nvPr/>
        </p:nvPicPr>
        <p:blipFill rotWithShape="1">
          <a:blip r:embed="rId3"/>
          <a:srcRect l="39093" t="63251" r="51041" b="25201"/>
          <a:stretch/>
        </p:blipFill>
        <p:spPr>
          <a:xfrm>
            <a:off x="3943582" y="1231919"/>
            <a:ext cx="1173089" cy="1272564"/>
          </a:xfrm>
          <a:prstGeom prst="rect">
            <a:avLst/>
          </a:prstGeom>
        </p:spPr>
      </p:pic>
      <p:sp>
        <p:nvSpPr>
          <p:cNvPr id="18" name="TextBox 17">
            <a:extLst>
              <a:ext uri="{FF2B5EF4-FFF2-40B4-BE49-F238E27FC236}">
                <a16:creationId xmlns:a16="http://schemas.microsoft.com/office/drawing/2014/main" id="{09B33204-2BD1-3F50-5DE9-031CDC0F390B}"/>
              </a:ext>
            </a:extLst>
          </p:cNvPr>
          <p:cNvSpPr txBox="1"/>
          <p:nvPr/>
        </p:nvSpPr>
        <p:spPr>
          <a:xfrm>
            <a:off x="-3416394" y="7324621"/>
            <a:ext cx="4572000" cy="338554"/>
          </a:xfrm>
          <a:prstGeom prst="rect">
            <a:avLst/>
          </a:prstGeom>
          <a:solidFill>
            <a:schemeClr val="bg1"/>
          </a:solidFill>
        </p:spPr>
        <p:txBody>
          <a:bodyPr wrap="square" rtlCol="0">
            <a:spAutoFit/>
          </a:bodyPr>
          <a:lstStyle/>
          <a:p>
            <a:pPr algn="ctr"/>
            <a:r>
              <a:rPr lang="en-US" sz="1600" dirty="0">
                <a:solidFill>
                  <a:srgbClr val="00A5B8"/>
                </a:solidFill>
                <a:latin typeface="Helvetica" pitchFamily="2" charset="0"/>
              </a:rPr>
              <a:t>Supported by 26 Objectives and 90 initiatives</a:t>
            </a:r>
          </a:p>
        </p:txBody>
      </p:sp>
      <p:sp>
        <p:nvSpPr>
          <p:cNvPr id="6" name="TextBox 5">
            <a:extLst>
              <a:ext uri="{FF2B5EF4-FFF2-40B4-BE49-F238E27FC236}">
                <a16:creationId xmlns:a16="http://schemas.microsoft.com/office/drawing/2014/main" id="{004F7B11-BCC7-10C6-8702-25990EC39C42}"/>
              </a:ext>
            </a:extLst>
          </p:cNvPr>
          <p:cNvSpPr txBox="1"/>
          <p:nvPr/>
        </p:nvSpPr>
        <p:spPr>
          <a:xfrm>
            <a:off x="331240" y="2551361"/>
            <a:ext cx="1441730" cy="707886"/>
          </a:xfrm>
          <a:prstGeom prst="rect">
            <a:avLst/>
          </a:prstGeom>
          <a:noFill/>
        </p:spPr>
        <p:txBody>
          <a:bodyPr wrap="square" rtlCol="0">
            <a:spAutoFit/>
          </a:bodyPr>
          <a:lstStyle/>
          <a:p>
            <a:pPr algn="ctr"/>
            <a:r>
              <a:rPr lang="en-US" sz="2000" b="1" dirty="0">
                <a:solidFill>
                  <a:schemeClr val="tx1">
                    <a:lumMod val="50000"/>
                    <a:lumOff val="50000"/>
                  </a:schemeClr>
                </a:solidFill>
                <a:latin typeface="Helvetica" pitchFamily="2" charset="0"/>
              </a:rPr>
              <a:t>Safety </a:t>
            </a:r>
            <a:br>
              <a:rPr lang="en-US" sz="2000" b="1" dirty="0">
                <a:solidFill>
                  <a:schemeClr val="tx1">
                    <a:lumMod val="50000"/>
                    <a:lumOff val="50000"/>
                  </a:schemeClr>
                </a:solidFill>
                <a:latin typeface="Helvetica" pitchFamily="2" charset="0"/>
              </a:rPr>
            </a:br>
            <a:r>
              <a:rPr lang="en-US" sz="2000" b="1" dirty="0">
                <a:solidFill>
                  <a:schemeClr val="tx1">
                    <a:lumMod val="50000"/>
                    <a:lumOff val="50000"/>
                  </a:schemeClr>
                </a:solidFill>
                <a:latin typeface="Helvetica" pitchFamily="2" charset="0"/>
              </a:rPr>
              <a:t>&amp; Security</a:t>
            </a:r>
          </a:p>
        </p:txBody>
      </p:sp>
      <p:sp>
        <p:nvSpPr>
          <p:cNvPr id="7" name="TextBox 6">
            <a:extLst>
              <a:ext uri="{FF2B5EF4-FFF2-40B4-BE49-F238E27FC236}">
                <a16:creationId xmlns:a16="http://schemas.microsoft.com/office/drawing/2014/main" id="{B2B5C24F-CEA8-11E1-7474-EAAD98C763A8}"/>
              </a:ext>
            </a:extLst>
          </p:cNvPr>
          <p:cNvSpPr txBox="1"/>
          <p:nvPr/>
        </p:nvSpPr>
        <p:spPr>
          <a:xfrm>
            <a:off x="2020759" y="2715213"/>
            <a:ext cx="1433727" cy="400110"/>
          </a:xfrm>
          <a:prstGeom prst="rect">
            <a:avLst/>
          </a:prstGeom>
          <a:noFill/>
        </p:spPr>
        <p:txBody>
          <a:bodyPr wrap="none" rtlCol="0">
            <a:spAutoFit/>
          </a:bodyPr>
          <a:lstStyle/>
          <a:p>
            <a:pPr algn="ctr"/>
            <a:r>
              <a:rPr lang="en-US" sz="2000" b="1" dirty="0">
                <a:solidFill>
                  <a:schemeClr val="tx1">
                    <a:lumMod val="50000"/>
                    <a:lumOff val="50000"/>
                  </a:schemeClr>
                </a:solidFill>
                <a:latin typeface="Helvetica" pitchFamily="2" charset="0"/>
              </a:rPr>
              <a:t>Teamwork</a:t>
            </a:r>
          </a:p>
        </p:txBody>
      </p:sp>
      <p:sp>
        <p:nvSpPr>
          <p:cNvPr id="8" name="TextBox 7">
            <a:extLst>
              <a:ext uri="{FF2B5EF4-FFF2-40B4-BE49-F238E27FC236}">
                <a16:creationId xmlns:a16="http://schemas.microsoft.com/office/drawing/2014/main" id="{8E561846-D684-13DA-81A6-4F8A8DF66EC8}"/>
              </a:ext>
            </a:extLst>
          </p:cNvPr>
          <p:cNvSpPr txBox="1"/>
          <p:nvPr/>
        </p:nvSpPr>
        <p:spPr>
          <a:xfrm>
            <a:off x="3774950" y="2715213"/>
            <a:ext cx="1510350" cy="400110"/>
          </a:xfrm>
          <a:prstGeom prst="rect">
            <a:avLst/>
          </a:prstGeom>
          <a:noFill/>
        </p:spPr>
        <p:txBody>
          <a:bodyPr wrap="none" rtlCol="0">
            <a:spAutoFit/>
          </a:bodyPr>
          <a:lstStyle/>
          <a:p>
            <a:pPr algn="ctr"/>
            <a:r>
              <a:rPr lang="en-US" sz="2000" b="1" dirty="0">
                <a:solidFill>
                  <a:schemeClr val="tx1">
                    <a:lumMod val="50000"/>
                    <a:lumOff val="50000"/>
                  </a:schemeClr>
                </a:solidFill>
                <a:latin typeface="Helvetica" pitchFamily="2" charset="0"/>
              </a:rPr>
              <a:t>Excellence</a:t>
            </a:r>
          </a:p>
        </p:txBody>
      </p:sp>
      <p:sp>
        <p:nvSpPr>
          <p:cNvPr id="9" name="TextBox 8">
            <a:extLst>
              <a:ext uri="{FF2B5EF4-FFF2-40B4-BE49-F238E27FC236}">
                <a16:creationId xmlns:a16="http://schemas.microsoft.com/office/drawing/2014/main" id="{4A168BC4-9257-4A03-13CA-4E193348A67A}"/>
              </a:ext>
            </a:extLst>
          </p:cNvPr>
          <p:cNvSpPr txBox="1"/>
          <p:nvPr/>
        </p:nvSpPr>
        <p:spPr>
          <a:xfrm>
            <a:off x="5798404" y="2715213"/>
            <a:ext cx="985766" cy="400110"/>
          </a:xfrm>
          <a:prstGeom prst="rect">
            <a:avLst/>
          </a:prstGeom>
          <a:noFill/>
        </p:spPr>
        <p:txBody>
          <a:bodyPr wrap="square" rtlCol="0">
            <a:spAutoFit/>
          </a:bodyPr>
          <a:lstStyle/>
          <a:p>
            <a:pPr algn="ctr"/>
            <a:r>
              <a:rPr lang="en-US" sz="2000" b="1" dirty="0">
                <a:solidFill>
                  <a:schemeClr val="tx1">
                    <a:lumMod val="50000"/>
                    <a:lumOff val="50000"/>
                  </a:schemeClr>
                </a:solidFill>
                <a:latin typeface="Helvetica" pitchFamily="2" charset="0"/>
              </a:rPr>
              <a:t>Care</a:t>
            </a:r>
          </a:p>
        </p:txBody>
      </p:sp>
      <p:sp>
        <p:nvSpPr>
          <p:cNvPr id="10" name="TextBox 9">
            <a:extLst>
              <a:ext uri="{FF2B5EF4-FFF2-40B4-BE49-F238E27FC236}">
                <a16:creationId xmlns:a16="http://schemas.microsoft.com/office/drawing/2014/main" id="{F855A28B-4826-1C7D-484F-E13508376493}"/>
              </a:ext>
            </a:extLst>
          </p:cNvPr>
          <p:cNvSpPr txBox="1"/>
          <p:nvPr/>
        </p:nvSpPr>
        <p:spPr>
          <a:xfrm>
            <a:off x="7516558" y="2715213"/>
            <a:ext cx="968535" cy="400110"/>
          </a:xfrm>
          <a:prstGeom prst="rect">
            <a:avLst/>
          </a:prstGeom>
          <a:noFill/>
        </p:spPr>
        <p:txBody>
          <a:bodyPr wrap="none" rtlCol="0">
            <a:spAutoFit/>
          </a:bodyPr>
          <a:lstStyle/>
          <a:p>
            <a:pPr algn="ctr"/>
            <a:r>
              <a:rPr lang="en-US" sz="2000" b="1" dirty="0">
                <a:solidFill>
                  <a:schemeClr val="tx1">
                    <a:lumMod val="50000"/>
                    <a:lumOff val="50000"/>
                  </a:schemeClr>
                </a:solidFill>
                <a:latin typeface="Helvetica" pitchFamily="2" charset="0"/>
              </a:rPr>
              <a:t>Equity</a:t>
            </a:r>
          </a:p>
        </p:txBody>
      </p:sp>
      <p:pic>
        <p:nvPicPr>
          <p:cNvPr id="20" name="Picture 19">
            <a:extLst>
              <a:ext uri="{FF2B5EF4-FFF2-40B4-BE49-F238E27FC236}">
                <a16:creationId xmlns:a16="http://schemas.microsoft.com/office/drawing/2014/main" id="{32EB4678-DBA3-C739-C693-47193C3C1E87}"/>
              </a:ext>
            </a:extLst>
          </p:cNvPr>
          <p:cNvPicPr>
            <a:picLocks noChangeAspect="1"/>
          </p:cNvPicPr>
          <p:nvPr/>
        </p:nvPicPr>
        <p:blipFill rotWithShape="1">
          <a:blip r:embed="rId3"/>
          <a:srcRect t="63251" r="91232" b="25201"/>
          <a:stretch/>
        </p:blipFill>
        <p:spPr>
          <a:xfrm>
            <a:off x="509050" y="1231919"/>
            <a:ext cx="1042566" cy="1272564"/>
          </a:xfrm>
          <a:prstGeom prst="rect">
            <a:avLst/>
          </a:prstGeom>
        </p:spPr>
      </p:pic>
      <p:pic>
        <p:nvPicPr>
          <p:cNvPr id="21" name="Picture 20">
            <a:extLst>
              <a:ext uri="{FF2B5EF4-FFF2-40B4-BE49-F238E27FC236}">
                <a16:creationId xmlns:a16="http://schemas.microsoft.com/office/drawing/2014/main" id="{38DD1C28-9A3A-DB30-63F2-48CF6D2341CA}"/>
              </a:ext>
            </a:extLst>
          </p:cNvPr>
          <p:cNvPicPr>
            <a:picLocks noChangeAspect="1"/>
          </p:cNvPicPr>
          <p:nvPr/>
        </p:nvPicPr>
        <p:blipFill rotWithShape="1">
          <a:blip r:embed="rId3"/>
          <a:srcRect l="18880" t="63251" r="68994" b="25967"/>
          <a:stretch/>
        </p:blipFill>
        <p:spPr>
          <a:xfrm>
            <a:off x="2018800" y="1274076"/>
            <a:ext cx="1441730" cy="1188250"/>
          </a:xfrm>
          <a:prstGeom prst="rect">
            <a:avLst/>
          </a:prstGeom>
        </p:spPr>
      </p:pic>
      <p:pic>
        <p:nvPicPr>
          <p:cNvPr id="23" name="Picture 22">
            <a:extLst>
              <a:ext uri="{FF2B5EF4-FFF2-40B4-BE49-F238E27FC236}">
                <a16:creationId xmlns:a16="http://schemas.microsoft.com/office/drawing/2014/main" id="{B43931E4-900A-025D-5281-CA8A817C0B04}"/>
              </a:ext>
            </a:extLst>
          </p:cNvPr>
          <p:cNvPicPr>
            <a:picLocks noChangeAspect="1"/>
          </p:cNvPicPr>
          <p:nvPr/>
        </p:nvPicPr>
        <p:blipFill rotWithShape="1">
          <a:blip r:embed="rId3"/>
          <a:srcRect l="59776" t="63251" r="31735" b="25967"/>
          <a:stretch/>
        </p:blipFill>
        <p:spPr>
          <a:xfrm>
            <a:off x="5789093" y="1274076"/>
            <a:ext cx="1009418" cy="1188250"/>
          </a:xfrm>
          <a:prstGeom prst="rect">
            <a:avLst/>
          </a:prstGeom>
        </p:spPr>
      </p:pic>
      <p:pic>
        <p:nvPicPr>
          <p:cNvPr id="24" name="Picture 23">
            <a:extLst>
              <a:ext uri="{FF2B5EF4-FFF2-40B4-BE49-F238E27FC236}">
                <a16:creationId xmlns:a16="http://schemas.microsoft.com/office/drawing/2014/main" id="{2518FF76-A35D-3742-5135-0583763EFA31}"/>
              </a:ext>
            </a:extLst>
          </p:cNvPr>
          <p:cNvPicPr>
            <a:picLocks noChangeAspect="1"/>
          </p:cNvPicPr>
          <p:nvPr/>
        </p:nvPicPr>
        <p:blipFill rotWithShape="1">
          <a:blip r:embed="rId3"/>
          <a:srcRect l="79518" t="63251" r="11992" b="25967"/>
          <a:stretch/>
        </p:blipFill>
        <p:spPr>
          <a:xfrm>
            <a:off x="7496116" y="1274076"/>
            <a:ext cx="1009418" cy="1188250"/>
          </a:xfrm>
          <a:prstGeom prst="rect">
            <a:avLst/>
          </a:prstGeom>
        </p:spPr>
      </p:pic>
      <p:sp>
        <p:nvSpPr>
          <p:cNvPr id="33" name="TextBox 32">
            <a:extLst>
              <a:ext uri="{FF2B5EF4-FFF2-40B4-BE49-F238E27FC236}">
                <a16:creationId xmlns:a16="http://schemas.microsoft.com/office/drawing/2014/main" id="{F71F8844-B434-3F60-B7B2-125CF7DB7076}"/>
              </a:ext>
            </a:extLst>
          </p:cNvPr>
          <p:cNvSpPr txBox="1"/>
          <p:nvPr/>
        </p:nvSpPr>
        <p:spPr>
          <a:xfrm>
            <a:off x="2457452" y="280984"/>
            <a:ext cx="4229096" cy="369332"/>
          </a:xfrm>
          <a:prstGeom prst="rect">
            <a:avLst/>
          </a:prstGeom>
          <a:noFill/>
        </p:spPr>
        <p:txBody>
          <a:bodyPr wrap="square" rtlCol="0">
            <a:spAutoFit/>
          </a:bodyPr>
          <a:lstStyle/>
          <a:p>
            <a:pPr algn="ctr"/>
            <a:r>
              <a:rPr lang="en-US" b="1" spc="300" dirty="0">
                <a:solidFill>
                  <a:srgbClr val="00A5B8"/>
                </a:solidFill>
                <a:effectLst/>
                <a:latin typeface="Helvetica" pitchFamily="2" charset="0"/>
              </a:rPr>
              <a:t>CORE VALUES</a:t>
            </a:r>
          </a:p>
        </p:txBody>
      </p:sp>
      <p:sp>
        <p:nvSpPr>
          <p:cNvPr id="3" name="TextBox 2">
            <a:extLst>
              <a:ext uri="{FF2B5EF4-FFF2-40B4-BE49-F238E27FC236}">
                <a16:creationId xmlns:a16="http://schemas.microsoft.com/office/drawing/2014/main" id="{7B898665-763B-DD4C-7567-49A330859E3E}"/>
              </a:ext>
            </a:extLst>
          </p:cNvPr>
          <p:cNvSpPr txBox="1"/>
          <p:nvPr/>
        </p:nvSpPr>
        <p:spPr>
          <a:xfrm>
            <a:off x="331240" y="3462041"/>
            <a:ext cx="1441730" cy="1323439"/>
          </a:xfrm>
          <a:prstGeom prst="rect">
            <a:avLst/>
          </a:prstGeom>
          <a:noFill/>
        </p:spPr>
        <p:txBody>
          <a:bodyPr wrap="square" rtlCol="0">
            <a:spAutoFit/>
          </a:bodyPr>
          <a:lstStyle/>
          <a:p>
            <a:pPr algn="ctr"/>
            <a:r>
              <a:rPr lang="en-US" sz="1600" dirty="0">
                <a:solidFill>
                  <a:schemeClr val="tx1">
                    <a:lumMod val="50000"/>
                    <a:lumOff val="50000"/>
                  </a:schemeClr>
                </a:solidFill>
                <a:effectLst/>
                <a:latin typeface="Helvetica" pitchFamily="2" charset="0"/>
              </a:rPr>
              <a:t>Safety &amp; Security is our first priority.</a:t>
            </a:r>
          </a:p>
          <a:p>
            <a:pPr algn="ctr"/>
            <a:endParaRPr lang="en-US" sz="1600" dirty="0">
              <a:solidFill>
                <a:schemeClr val="tx1">
                  <a:lumMod val="50000"/>
                  <a:lumOff val="50000"/>
                </a:schemeClr>
              </a:solidFill>
              <a:latin typeface="Helvetica" pitchFamily="2" charset="0"/>
            </a:endParaRPr>
          </a:p>
        </p:txBody>
      </p:sp>
      <p:sp>
        <p:nvSpPr>
          <p:cNvPr id="4" name="TextBox 3">
            <a:extLst>
              <a:ext uri="{FF2B5EF4-FFF2-40B4-BE49-F238E27FC236}">
                <a16:creationId xmlns:a16="http://schemas.microsoft.com/office/drawing/2014/main" id="{B0286A69-B0FF-E661-8D12-398919E17906}"/>
              </a:ext>
            </a:extLst>
          </p:cNvPr>
          <p:cNvSpPr txBox="1"/>
          <p:nvPr/>
        </p:nvSpPr>
        <p:spPr>
          <a:xfrm>
            <a:off x="1972520" y="3462041"/>
            <a:ext cx="1441730" cy="584775"/>
          </a:xfrm>
          <a:prstGeom prst="rect">
            <a:avLst/>
          </a:prstGeom>
          <a:noFill/>
        </p:spPr>
        <p:txBody>
          <a:bodyPr wrap="square" rtlCol="0">
            <a:spAutoFit/>
          </a:bodyPr>
          <a:lstStyle/>
          <a:p>
            <a:pPr algn="ctr"/>
            <a:r>
              <a:rPr lang="en-US" sz="1600" dirty="0">
                <a:solidFill>
                  <a:schemeClr val="tx1">
                    <a:lumMod val="50000"/>
                    <a:lumOff val="50000"/>
                  </a:schemeClr>
                </a:solidFill>
                <a:latin typeface="Helvetica" pitchFamily="2" charset="0"/>
              </a:rPr>
              <a:t>We are one team.</a:t>
            </a:r>
          </a:p>
        </p:txBody>
      </p:sp>
      <p:sp>
        <p:nvSpPr>
          <p:cNvPr id="11" name="TextBox 10">
            <a:extLst>
              <a:ext uri="{FF2B5EF4-FFF2-40B4-BE49-F238E27FC236}">
                <a16:creationId xmlns:a16="http://schemas.microsoft.com/office/drawing/2014/main" id="{36FA1CFA-96FF-E8A8-BEC5-0056CAD5DFF2}"/>
              </a:ext>
            </a:extLst>
          </p:cNvPr>
          <p:cNvSpPr txBox="1"/>
          <p:nvPr/>
        </p:nvSpPr>
        <p:spPr>
          <a:xfrm>
            <a:off x="3733040" y="3462041"/>
            <a:ext cx="1441730" cy="1323439"/>
          </a:xfrm>
          <a:prstGeom prst="rect">
            <a:avLst/>
          </a:prstGeom>
          <a:noFill/>
        </p:spPr>
        <p:txBody>
          <a:bodyPr wrap="square" rtlCol="0">
            <a:spAutoFit/>
          </a:bodyPr>
          <a:lstStyle/>
          <a:p>
            <a:pPr algn="ctr"/>
            <a:r>
              <a:rPr lang="en-US" sz="1600" dirty="0">
                <a:solidFill>
                  <a:schemeClr val="tx1">
                    <a:lumMod val="50000"/>
                    <a:lumOff val="50000"/>
                  </a:schemeClr>
                </a:solidFill>
                <a:latin typeface="Helvetica" pitchFamily="2" charset="0"/>
              </a:rPr>
              <a:t>Being your personal best makes our airport exceptional.</a:t>
            </a:r>
          </a:p>
        </p:txBody>
      </p:sp>
      <p:sp>
        <p:nvSpPr>
          <p:cNvPr id="12" name="TextBox 11">
            <a:extLst>
              <a:ext uri="{FF2B5EF4-FFF2-40B4-BE49-F238E27FC236}">
                <a16:creationId xmlns:a16="http://schemas.microsoft.com/office/drawing/2014/main" id="{9E8280E4-F5CA-0A1A-B4EE-42B1A8EB9C9C}"/>
              </a:ext>
            </a:extLst>
          </p:cNvPr>
          <p:cNvSpPr txBox="1"/>
          <p:nvPr/>
        </p:nvSpPr>
        <p:spPr>
          <a:xfrm>
            <a:off x="5514622" y="3462041"/>
            <a:ext cx="1509423" cy="2062103"/>
          </a:xfrm>
          <a:prstGeom prst="rect">
            <a:avLst/>
          </a:prstGeom>
          <a:noFill/>
        </p:spPr>
        <p:txBody>
          <a:bodyPr wrap="square" rtlCol="0">
            <a:spAutoFit/>
          </a:bodyPr>
          <a:lstStyle/>
          <a:p>
            <a:pPr algn="ctr"/>
            <a:r>
              <a:rPr lang="en-US" sz="1600" dirty="0">
                <a:solidFill>
                  <a:schemeClr val="tx1">
                    <a:lumMod val="50000"/>
                    <a:lumOff val="50000"/>
                  </a:schemeClr>
                </a:solidFill>
                <a:latin typeface="Helvetica" pitchFamily="2" charset="0"/>
              </a:rPr>
              <a:t>Promoting the well-being of our guests, our tenants, our community, and each other.</a:t>
            </a:r>
          </a:p>
        </p:txBody>
      </p:sp>
      <p:sp>
        <p:nvSpPr>
          <p:cNvPr id="13" name="TextBox 12">
            <a:extLst>
              <a:ext uri="{FF2B5EF4-FFF2-40B4-BE49-F238E27FC236}">
                <a16:creationId xmlns:a16="http://schemas.microsoft.com/office/drawing/2014/main" id="{318FFD61-5D11-8DE2-2236-B03D6DCFABB3}"/>
              </a:ext>
            </a:extLst>
          </p:cNvPr>
          <p:cNvSpPr txBox="1"/>
          <p:nvPr/>
        </p:nvSpPr>
        <p:spPr>
          <a:xfrm>
            <a:off x="7162800" y="3462041"/>
            <a:ext cx="1693504" cy="2308324"/>
          </a:xfrm>
          <a:prstGeom prst="rect">
            <a:avLst/>
          </a:prstGeom>
          <a:noFill/>
        </p:spPr>
        <p:txBody>
          <a:bodyPr wrap="square" rtlCol="0">
            <a:spAutoFit/>
          </a:bodyPr>
          <a:lstStyle/>
          <a:p>
            <a:pPr algn="ctr"/>
            <a:r>
              <a:rPr lang="en-US" sz="1600" dirty="0">
                <a:solidFill>
                  <a:schemeClr val="tx1">
                    <a:lumMod val="50000"/>
                    <a:lumOff val="50000"/>
                  </a:schemeClr>
                </a:solidFill>
                <a:latin typeface="Helvetica" pitchFamily="2" charset="0"/>
              </a:rPr>
              <a:t>We are </a:t>
            </a:r>
            <a:br>
              <a:rPr lang="en-US" sz="1600" dirty="0">
                <a:solidFill>
                  <a:schemeClr val="tx1">
                    <a:lumMod val="50000"/>
                    <a:lumOff val="50000"/>
                  </a:schemeClr>
                </a:solidFill>
                <a:latin typeface="Helvetica" pitchFamily="2" charset="0"/>
              </a:rPr>
            </a:br>
            <a:r>
              <a:rPr lang="en-US" sz="1600" dirty="0">
                <a:solidFill>
                  <a:schemeClr val="tx1">
                    <a:lumMod val="50000"/>
                    <a:lumOff val="50000"/>
                  </a:schemeClr>
                </a:solidFill>
                <a:latin typeface="Helvetica" pitchFamily="2" charset="0"/>
              </a:rPr>
              <a:t>anti-racist, inclusive, and respectful (AIR); committed to equitable outcomes </a:t>
            </a:r>
            <a:br>
              <a:rPr lang="en-US" sz="1600" dirty="0">
                <a:solidFill>
                  <a:schemeClr val="tx1">
                    <a:lumMod val="50000"/>
                    <a:lumOff val="50000"/>
                  </a:schemeClr>
                </a:solidFill>
                <a:latin typeface="Helvetica" pitchFamily="2" charset="0"/>
              </a:rPr>
            </a:br>
            <a:r>
              <a:rPr lang="en-US" sz="1600" dirty="0">
                <a:solidFill>
                  <a:schemeClr val="tx1">
                    <a:lumMod val="50000"/>
                    <a:lumOff val="50000"/>
                  </a:schemeClr>
                </a:solidFill>
                <a:latin typeface="Helvetica" pitchFamily="2" charset="0"/>
              </a:rPr>
              <a:t>for all.</a:t>
            </a:r>
          </a:p>
          <a:p>
            <a:pPr algn="ctr"/>
            <a:endParaRPr lang="en-US" sz="1600" dirty="0">
              <a:latin typeface="Helvetica" pitchFamily="2" charset="0"/>
            </a:endParaRPr>
          </a:p>
        </p:txBody>
      </p:sp>
      <p:sp>
        <p:nvSpPr>
          <p:cNvPr id="2" name="TextBox 1">
            <a:extLst>
              <a:ext uri="{FF2B5EF4-FFF2-40B4-BE49-F238E27FC236}">
                <a16:creationId xmlns:a16="http://schemas.microsoft.com/office/drawing/2014/main" id="{5C90389B-6CCD-BFF5-E0B2-2E6AEEEFCE34}"/>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tx1">
                    <a:lumMod val="50000"/>
                    <a:lumOff val="50000"/>
                  </a:schemeClr>
                </a:solidFill>
                <a:latin typeface="Helvetica" pitchFamily="2" charset="0"/>
              </a:rPr>
              <a:pPr algn="r"/>
              <a:t>23</a:t>
            </a:fld>
            <a:endParaRPr lang="en-US" dirty="0">
              <a:solidFill>
                <a:schemeClr val="tx1">
                  <a:lumMod val="50000"/>
                  <a:lumOff val="50000"/>
                </a:schemeClr>
              </a:solidFill>
              <a:latin typeface="Helvetica" pitchFamily="2" charset="0"/>
            </a:endParaRPr>
          </a:p>
        </p:txBody>
      </p:sp>
    </p:spTree>
    <p:extLst>
      <p:ext uri="{BB962C8B-B14F-4D97-AF65-F5344CB8AC3E}">
        <p14:creationId xmlns:p14="http://schemas.microsoft.com/office/powerpoint/2010/main" val="3810526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BBB28D-7102-7452-84C9-511F93C601E9}"/>
              </a:ext>
            </a:extLst>
          </p:cNvPr>
          <p:cNvSpPr txBox="1"/>
          <p:nvPr/>
        </p:nvSpPr>
        <p:spPr>
          <a:xfrm>
            <a:off x="2457452" y="280984"/>
            <a:ext cx="4229096" cy="369332"/>
          </a:xfrm>
          <a:prstGeom prst="rect">
            <a:avLst/>
          </a:prstGeom>
          <a:noFill/>
        </p:spPr>
        <p:txBody>
          <a:bodyPr wrap="square" rtlCol="0">
            <a:spAutoFit/>
          </a:bodyPr>
          <a:lstStyle/>
          <a:p>
            <a:pPr algn="ctr"/>
            <a:r>
              <a:rPr lang="en-US" b="1" spc="300" dirty="0">
                <a:solidFill>
                  <a:srgbClr val="00A5B8"/>
                </a:solidFill>
                <a:effectLst/>
                <a:latin typeface="Helvetica" pitchFamily="2" charset="0"/>
              </a:rPr>
              <a:t>HOW WE GOT HERE</a:t>
            </a:r>
          </a:p>
        </p:txBody>
      </p:sp>
      <p:sp>
        <p:nvSpPr>
          <p:cNvPr id="5" name="TextBox 4">
            <a:extLst>
              <a:ext uri="{FF2B5EF4-FFF2-40B4-BE49-F238E27FC236}">
                <a16:creationId xmlns:a16="http://schemas.microsoft.com/office/drawing/2014/main" id="{149E349C-4502-A3A2-5B99-780C673E6D13}"/>
              </a:ext>
            </a:extLst>
          </p:cNvPr>
          <p:cNvSpPr txBox="1"/>
          <p:nvPr/>
        </p:nvSpPr>
        <p:spPr>
          <a:xfrm>
            <a:off x="671512" y="715788"/>
            <a:ext cx="7800975" cy="646331"/>
          </a:xfrm>
          <a:prstGeom prst="rect">
            <a:avLst/>
          </a:prstGeom>
          <a:noFill/>
        </p:spPr>
        <p:txBody>
          <a:bodyPr wrap="square" rtlCol="0">
            <a:spAutoFit/>
          </a:bodyPr>
          <a:lstStyle/>
          <a:p>
            <a:pPr algn="ctr"/>
            <a:r>
              <a:rPr lang="en-US" sz="3600" dirty="0">
                <a:solidFill>
                  <a:srgbClr val="00597C"/>
                </a:solidFill>
                <a:effectLst/>
                <a:latin typeface="Helvetica" pitchFamily="2" charset="0"/>
              </a:rPr>
              <a:t>Staff Engagement Process</a:t>
            </a:r>
          </a:p>
        </p:txBody>
      </p:sp>
      <p:pic>
        <p:nvPicPr>
          <p:cNvPr id="3" name="Picture 2">
            <a:extLst>
              <a:ext uri="{FF2B5EF4-FFF2-40B4-BE49-F238E27FC236}">
                <a16:creationId xmlns:a16="http://schemas.microsoft.com/office/drawing/2014/main" id="{A152F5E1-058C-3692-2F9B-0B6218028A85}"/>
              </a:ext>
            </a:extLst>
          </p:cNvPr>
          <p:cNvPicPr>
            <a:picLocks noChangeAspect="1"/>
          </p:cNvPicPr>
          <p:nvPr/>
        </p:nvPicPr>
        <p:blipFill>
          <a:blip r:embed="rId3"/>
          <a:stretch>
            <a:fillRect/>
          </a:stretch>
        </p:blipFill>
        <p:spPr>
          <a:xfrm>
            <a:off x="0" y="1658640"/>
            <a:ext cx="9144000" cy="5253789"/>
          </a:xfrm>
          <a:prstGeom prst="rect">
            <a:avLst/>
          </a:prstGeom>
        </p:spPr>
      </p:pic>
    </p:spTree>
    <p:extLst>
      <p:ext uri="{BB962C8B-B14F-4D97-AF65-F5344CB8AC3E}">
        <p14:creationId xmlns:p14="http://schemas.microsoft.com/office/powerpoint/2010/main" val="14271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9B33204-2BD1-3F50-5DE9-031CDC0F390B}"/>
              </a:ext>
            </a:extLst>
          </p:cNvPr>
          <p:cNvSpPr txBox="1"/>
          <p:nvPr/>
        </p:nvSpPr>
        <p:spPr>
          <a:xfrm>
            <a:off x="-3416394" y="7324621"/>
            <a:ext cx="4572000" cy="338554"/>
          </a:xfrm>
          <a:prstGeom prst="rect">
            <a:avLst/>
          </a:prstGeom>
          <a:solidFill>
            <a:schemeClr val="bg1"/>
          </a:solidFill>
        </p:spPr>
        <p:txBody>
          <a:bodyPr wrap="square" rtlCol="0">
            <a:spAutoFit/>
          </a:bodyPr>
          <a:lstStyle/>
          <a:p>
            <a:pPr algn="ctr"/>
            <a:r>
              <a:rPr lang="en-US" sz="1600" dirty="0">
                <a:solidFill>
                  <a:srgbClr val="00A5B8"/>
                </a:solidFill>
                <a:latin typeface="Helvetica" pitchFamily="2" charset="0"/>
              </a:rPr>
              <a:t>Supported by 26 Objectives and 90 initiatives</a:t>
            </a:r>
          </a:p>
        </p:txBody>
      </p:sp>
      <p:sp>
        <p:nvSpPr>
          <p:cNvPr id="33" name="TextBox 32">
            <a:extLst>
              <a:ext uri="{FF2B5EF4-FFF2-40B4-BE49-F238E27FC236}">
                <a16:creationId xmlns:a16="http://schemas.microsoft.com/office/drawing/2014/main" id="{F71F8844-B434-3F60-B7B2-125CF7DB7076}"/>
              </a:ext>
            </a:extLst>
          </p:cNvPr>
          <p:cNvSpPr txBox="1"/>
          <p:nvPr/>
        </p:nvSpPr>
        <p:spPr>
          <a:xfrm>
            <a:off x="2457452" y="280984"/>
            <a:ext cx="4229096" cy="369332"/>
          </a:xfrm>
          <a:prstGeom prst="rect">
            <a:avLst/>
          </a:prstGeom>
          <a:noFill/>
        </p:spPr>
        <p:txBody>
          <a:bodyPr wrap="square" rtlCol="0">
            <a:spAutoFit/>
          </a:bodyPr>
          <a:lstStyle/>
          <a:p>
            <a:pPr algn="ctr"/>
            <a:r>
              <a:rPr lang="en-US" b="1" spc="300" dirty="0">
                <a:solidFill>
                  <a:srgbClr val="00A5B8"/>
                </a:solidFill>
                <a:effectLst/>
                <a:latin typeface="Helvetica" pitchFamily="2" charset="0"/>
              </a:rPr>
              <a:t>SUMMARY</a:t>
            </a:r>
          </a:p>
        </p:txBody>
      </p:sp>
      <p:sp>
        <p:nvSpPr>
          <p:cNvPr id="3" name="TextBox 2">
            <a:extLst>
              <a:ext uri="{FF2B5EF4-FFF2-40B4-BE49-F238E27FC236}">
                <a16:creationId xmlns:a16="http://schemas.microsoft.com/office/drawing/2014/main" id="{3836EE0F-E795-9F38-D1AB-B54B44628F71}"/>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tx1">
                    <a:lumMod val="50000"/>
                    <a:lumOff val="50000"/>
                  </a:schemeClr>
                </a:solidFill>
                <a:latin typeface="Helvetica" pitchFamily="2" charset="0"/>
              </a:rPr>
              <a:pPr algn="r"/>
              <a:t>4</a:t>
            </a:fld>
            <a:endParaRPr lang="en-US" dirty="0">
              <a:solidFill>
                <a:schemeClr val="tx1">
                  <a:lumMod val="50000"/>
                  <a:lumOff val="50000"/>
                </a:schemeClr>
              </a:solidFill>
              <a:latin typeface="Helvetica" pitchFamily="2" charset="0"/>
            </a:endParaRPr>
          </a:p>
        </p:txBody>
      </p:sp>
      <p:pic>
        <p:nvPicPr>
          <p:cNvPr id="6" name="Picture 5">
            <a:extLst>
              <a:ext uri="{FF2B5EF4-FFF2-40B4-BE49-F238E27FC236}">
                <a16:creationId xmlns:a16="http://schemas.microsoft.com/office/drawing/2014/main" id="{001F0594-0838-7A7A-9279-7D62F5DC724C}"/>
              </a:ext>
            </a:extLst>
          </p:cNvPr>
          <p:cNvPicPr>
            <a:picLocks noChangeAspect="1"/>
          </p:cNvPicPr>
          <p:nvPr/>
        </p:nvPicPr>
        <p:blipFill rotWithShape="1">
          <a:blip r:embed="rId3"/>
          <a:srcRect t="10883"/>
          <a:stretch/>
        </p:blipFill>
        <p:spPr>
          <a:xfrm>
            <a:off x="381808" y="1170878"/>
            <a:ext cx="8380384" cy="5017594"/>
          </a:xfrm>
          <a:prstGeom prst="rect">
            <a:avLst/>
          </a:prstGeom>
        </p:spPr>
      </p:pic>
    </p:spTree>
    <p:extLst>
      <p:ext uri="{BB962C8B-B14F-4D97-AF65-F5344CB8AC3E}">
        <p14:creationId xmlns:p14="http://schemas.microsoft.com/office/powerpoint/2010/main" val="1685742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5C8B84-A1B4-F2D9-A001-9B834C8E73B8}"/>
              </a:ext>
            </a:extLst>
          </p:cNvPr>
          <p:cNvSpPr/>
          <p:nvPr/>
        </p:nvSpPr>
        <p:spPr>
          <a:xfrm>
            <a:off x="0" y="4931952"/>
            <a:ext cx="5486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5818676F-02AA-C7E4-29FD-A9AF681E7FB9}"/>
              </a:ext>
            </a:extLst>
          </p:cNvPr>
          <p:cNvPicPr>
            <a:picLocks noChangeAspect="1"/>
          </p:cNvPicPr>
          <p:nvPr/>
        </p:nvPicPr>
        <p:blipFill rotWithShape="1">
          <a:blip r:embed="rId3"/>
          <a:srcRect t="1641" r="25266" b="11418"/>
          <a:stretch/>
        </p:blipFill>
        <p:spPr>
          <a:xfrm>
            <a:off x="-1" y="0"/>
            <a:ext cx="9144001" cy="6858000"/>
          </a:xfrm>
          <a:prstGeom prst="rect">
            <a:avLst/>
          </a:prstGeom>
        </p:spPr>
      </p:pic>
      <p:sp>
        <p:nvSpPr>
          <p:cNvPr id="13" name="Rectangle 12">
            <a:extLst>
              <a:ext uri="{FF2B5EF4-FFF2-40B4-BE49-F238E27FC236}">
                <a16:creationId xmlns:a16="http://schemas.microsoft.com/office/drawing/2014/main" id="{B34F7705-8308-7B53-95FF-C2A2776A3109}"/>
              </a:ext>
            </a:extLst>
          </p:cNvPr>
          <p:cNvSpPr/>
          <p:nvPr/>
        </p:nvSpPr>
        <p:spPr>
          <a:xfrm>
            <a:off x="0" y="692987"/>
            <a:ext cx="5040084"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5" name="Oval 4">
            <a:extLst>
              <a:ext uri="{FF2B5EF4-FFF2-40B4-BE49-F238E27FC236}">
                <a16:creationId xmlns:a16="http://schemas.microsoft.com/office/drawing/2014/main" id="{D3784CC1-A710-C254-8BE6-A9635D29159B}"/>
              </a:ext>
            </a:extLst>
          </p:cNvPr>
          <p:cNvSpPr/>
          <p:nvPr/>
        </p:nvSpPr>
        <p:spPr>
          <a:xfrm>
            <a:off x="4581504" y="730785"/>
            <a:ext cx="915910" cy="915910"/>
          </a:xfrm>
          <a:prstGeom prst="ellipse">
            <a:avLst/>
          </a:prstGeom>
          <a:solidFill>
            <a:srgbClr val="00A88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6" name="TextBox 5">
            <a:extLst>
              <a:ext uri="{FF2B5EF4-FFF2-40B4-BE49-F238E27FC236}">
                <a16:creationId xmlns:a16="http://schemas.microsoft.com/office/drawing/2014/main" id="{EE9DE00C-79D5-D3B3-C247-5675E7555C12}"/>
              </a:ext>
            </a:extLst>
          </p:cNvPr>
          <p:cNvSpPr txBox="1"/>
          <p:nvPr/>
        </p:nvSpPr>
        <p:spPr>
          <a:xfrm>
            <a:off x="239925" y="771025"/>
            <a:ext cx="4348842" cy="830997"/>
          </a:xfrm>
          <a:prstGeom prst="rect">
            <a:avLst/>
          </a:prstGeom>
          <a:noFill/>
        </p:spPr>
        <p:txBody>
          <a:bodyPr wrap="square" rtlCol="0">
            <a:spAutoFit/>
          </a:bodyPr>
          <a:lstStyle/>
          <a:p>
            <a:r>
              <a:rPr lang="en-US" sz="2400" dirty="0">
                <a:solidFill>
                  <a:schemeClr val="tx1">
                    <a:lumMod val="65000"/>
                    <a:lumOff val="35000"/>
                  </a:schemeClr>
                </a:solidFill>
                <a:effectLst/>
                <a:latin typeface="Helvetica" pitchFamily="2" charset="0"/>
              </a:rPr>
              <a:t>Empower a Culture of Safety </a:t>
            </a:r>
            <a:br>
              <a:rPr lang="en-US" sz="2400" dirty="0">
                <a:solidFill>
                  <a:schemeClr val="tx1">
                    <a:lumMod val="65000"/>
                    <a:lumOff val="35000"/>
                  </a:schemeClr>
                </a:solidFill>
                <a:effectLst/>
                <a:latin typeface="Helvetica" pitchFamily="2" charset="0"/>
              </a:rPr>
            </a:br>
            <a:r>
              <a:rPr lang="en-US" sz="2400" dirty="0">
                <a:solidFill>
                  <a:schemeClr val="tx1">
                    <a:lumMod val="65000"/>
                    <a:lumOff val="35000"/>
                  </a:schemeClr>
                </a:solidFill>
                <a:effectLst/>
                <a:latin typeface="Helvetica" pitchFamily="2" charset="0"/>
              </a:rPr>
              <a:t>and Security Excellence</a:t>
            </a:r>
          </a:p>
        </p:txBody>
      </p:sp>
      <p:sp>
        <p:nvSpPr>
          <p:cNvPr id="7" name="TextBox 6">
            <a:extLst>
              <a:ext uri="{FF2B5EF4-FFF2-40B4-BE49-F238E27FC236}">
                <a16:creationId xmlns:a16="http://schemas.microsoft.com/office/drawing/2014/main" id="{A7CCFE80-A1D5-BF8E-3F00-64A8B12DB74D}"/>
              </a:ext>
            </a:extLst>
          </p:cNvPr>
          <p:cNvSpPr txBox="1"/>
          <p:nvPr/>
        </p:nvSpPr>
        <p:spPr>
          <a:xfrm>
            <a:off x="4753419" y="710537"/>
            <a:ext cx="990600" cy="954107"/>
          </a:xfrm>
          <a:prstGeom prst="rect">
            <a:avLst/>
          </a:prstGeom>
          <a:noFill/>
        </p:spPr>
        <p:txBody>
          <a:bodyPr wrap="square" rtlCol="0">
            <a:spAutoFit/>
          </a:bodyPr>
          <a:lstStyle/>
          <a:p>
            <a:r>
              <a:rPr lang="en-US" sz="5600" b="1" dirty="0">
                <a:solidFill>
                  <a:schemeClr val="bg1"/>
                </a:solidFill>
                <a:effectLst/>
                <a:latin typeface="Helvetica" pitchFamily="2" charset="0"/>
              </a:rPr>
              <a:t>1</a:t>
            </a:r>
          </a:p>
        </p:txBody>
      </p:sp>
      <p:sp>
        <p:nvSpPr>
          <p:cNvPr id="3" name="TextBox 2">
            <a:extLst>
              <a:ext uri="{FF2B5EF4-FFF2-40B4-BE49-F238E27FC236}">
                <a16:creationId xmlns:a16="http://schemas.microsoft.com/office/drawing/2014/main" id="{F00C7E0F-E5B2-CFB6-2F63-0FABC2B9883E}"/>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5</a:t>
            </a:fld>
            <a:endParaRPr lang="en-US" dirty="0">
              <a:solidFill>
                <a:schemeClr val="bg1"/>
              </a:solidFill>
              <a:latin typeface="Helvetica" pitchFamily="2" charset="0"/>
            </a:endParaRPr>
          </a:p>
        </p:txBody>
      </p:sp>
    </p:spTree>
    <p:extLst>
      <p:ext uri="{BB962C8B-B14F-4D97-AF65-F5344CB8AC3E}">
        <p14:creationId xmlns:p14="http://schemas.microsoft.com/office/powerpoint/2010/main" val="864983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1A331A-B331-9A35-43DE-723A15C2B575}"/>
              </a:ext>
            </a:extLst>
          </p:cNvPr>
          <p:cNvSpPr/>
          <p:nvPr/>
        </p:nvSpPr>
        <p:spPr>
          <a:xfrm>
            <a:off x="0" y="0"/>
            <a:ext cx="9144000" cy="6858000"/>
          </a:xfrm>
          <a:prstGeom prst="rect">
            <a:avLst/>
          </a:prstGeom>
          <a:solidFill>
            <a:srgbClr val="00A8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8" name="TextBox 7">
            <a:extLst>
              <a:ext uri="{FF2B5EF4-FFF2-40B4-BE49-F238E27FC236}">
                <a16:creationId xmlns:a16="http://schemas.microsoft.com/office/drawing/2014/main" id="{1F107A2A-A998-EE93-DC51-0F57D76AE437}"/>
              </a:ext>
            </a:extLst>
          </p:cNvPr>
          <p:cNvSpPr txBox="1"/>
          <p:nvPr/>
        </p:nvSpPr>
        <p:spPr>
          <a:xfrm>
            <a:off x="239925" y="2373047"/>
            <a:ext cx="6273764" cy="3046988"/>
          </a:xfrm>
          <a:prstGeom prst="rect">
            <a:avLst/>
          </a:prstGeom>
          <a:noFill/>
        </p:spPr>
        <p:txBody>
          <a:bodyPr wrap="square" rtlCol="0">
            <a:spAutoFit/>
          </a:bodyPr>
          <a:lstStyle/>
          <a:p>
            <a:pPr marL="461963" indent="-461963"/>
            <a:r>
              <a:rPr lang="en-US" sz="1600" dirty="0">
                <a:solidFill>
                  <a:schemeClr val="bg1"/>
                </a:solidFill>
                <a:latin typeface="Helvetica" pitchFamily="2" charset="0"/>
              </a:rPr>
              <a:t>1.1 	Cultivate a collective sense of pride, ownership, and advocacy for safety and security by prioritizing education, training, and facilitating open and accessible communication. </a:t>
            </a:r>
          </a:p>
          <a:p>
            <a:pPr marL="461963" indent="-461963"/>
            <a:endParaRPr lang="en-US" sz="1600" dirty="0">
              <a:solidFill>
                <a:schemeClr val="bg1"/>
              </a:solidFill>
              <a:latin typeface="Helvetica" pitchFamily="2" charset="0"/>
            </a:endParaRPr>
          </a:p>
          <a:p>
            <a:pPr marL="461963" indent="-461963"/>
            <a:r>
              <a:rPr lang="en-US" sz="1600" dirty="0">
                <a:solidFill>
                  <a:schemeClr val="bg1"/>
                </a:solidFill>
                <a:latin typeface="Helvetica" pitchFamily="2" charset="0"/>
              </a:rPr>
              <a:t>1.2 	Enhance SFO’s security posture through strategic investment in assets, infrastructure, and technology. </a:t>
            </a:r>
          </a:p>
          <a:p>
            <a:pPr marL="461963" indent="-461963"/>
            <a:endParaRPr lang="en-US" sz="1600" dirty="0">
              <a:solidFill>
                <a:schemeClr val="bg1"/>
              </a:solidFill>
              <a:latin typeface="Helvetica" pitchFamily="2" charset="0"/>
            </a:endParaRPr>
          </a:p>
          <a:p>
            <a:pPr marL="461963" indent="-461963"/>
            <a:r>
              <a:rPr lang="en-US" sz="1600" dirty="0">
                <a:solidFill>
                  <a:schemeClr val="bg1"/>
                </a:solidFill>
                <a:latin typeface="Helvetica" pitchFamily="2" charset="0"/>
              </a:rPr>
              <a:t>1.3 	Advance safety systems and implement comprehensive measures that prioritize the airport community.  </a:t>
            </a:r>
          </a:p>
          <a:p>
            <a:pPr marL="461963" indent="-461963"/>
            <a:endParaRPr lang="en-US" sz="1600" dirty="0">
              <a:solidFill>
                <a:schemeClr val="bg1"/>
              </a:solidFill>
              <a:latin typeface="Helvetica" pitchFamily="2" charset="0"/>
            </a:endParaRPr>
          </a:p>
          <a:p>
            <a:pPr marL="461963" indent="-461963"/>
            <a:r>
              <a:rPr lang="en-US" sz="1600" dirty="0">
                <a:solidFill>
                  <a:schemeClr val="bg1"/>
                </a:solidFill>
                <a:latin typeface="Helvetica" pitchFamily="2" charset="0"/>
              </a:rPr>
              <a:t>1.4 	Create a comprehensive, research-driven framework to foster a healthy, thriving environment for our workforce and guests. </a:t>
            </a:r>
          </a:p>
        </p:txBody>
      </p:sp>
      <p:sp>
        <p:nvSpPr>
          <p:cNvPr id="10" name="TextBox 9">
            <a:extLst>
              <a:ext uri="{FF2B5EF4-FFF2-40B4-BE49-F238E27FC236}">
                <a16:creationId xmlns:a16="http://schemas.microsoft.com/office/drawing/2014/main" id="{E896D62B-9B65-FFEC-437D-E08E4D634300}"/>
              </a:ext>
            </a:extLst>
          </p:cNvPr>
          <p:cNvSpPr txBox="1"/>
          <p:nvPr/>
        </p:nvSpPr>
        <p:spPr>
          <a:xfrm>
            <a:off x="239925" y="6086975"/>
            <a:ext cx="4642139" cy="338554"/>
          </a:xfrm>
          <a:prstGeom prst="rect">
            <a:avLst/>
          </a:prstGeom>
          <a:noFill/>
        </p:spPr>
        <p:txBody>
          <a:bodyPr wrap="square" rtlCol="0">
            <a:spAutoFit/>
          </a:bodyPr>
          <a:lstStyle/>
          <a:p>
            <a:r>
              <a:rPr lang="en-US" sz="1600" i="1" dirty="0">
                <a:solidFill>
                  <a:schemeClr val="bg1"/>
                </a:solidFill>
                <a:latin typeface="Helvetica" pitchFamily="2" charset="0"/>
              </a:rPr>
              <a:t>Supported by 15 initiatives</a:t>
            </a:r>
          </a:p>
        </p:txBody>
      </p:sp>
      <p:cxnSp>
        <p:nvCxnSpPr>
          <p:cNvPr id="4" name="Straight Connector 3">
            <a:extLst>
              <a:ext uri="{FF2B5EF4-FFF2-40B4-BE49-F238E27FC236}">
                <a16:creationId xmlns:a16="http://schemas.microsoft.com/office/drawing/2014/main" id="{02C8D661-9011-652C-EC5F-C800181C44BE}"/>
              </a:ext>
            </a:extLst>
          </p:cNvPr>
          <p:cNvCxnSpPr>
            <a:cxnSpLocks/>
          </p:cNvCxnSpPr>
          <p:nvPr/>
        </p:nvCxnSpPr>
        <p:spPr>
          <a:xfrm rot="16200000" flipH="1">
            <a:off x="3024434" y="-736479"/>
            <a:ext cx="0" cy="534895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68B8F4-5D1B-C93D-DC28-93940515F4A2}"/>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6</a:t>
            </a:fld>
            <a:endParaRPr lang="en-US" dirty="0">
              <a:solidFill>
                <a:schemeClr val="bg1"/>
              </a:solidFill>
              <a:latin typeface="Helvetica" pitchFamily="2" charset="0"/>
            </a:endParaRPr>
          </a:p>
        </p:txBody>
      </p:sp>
      <p:sp>
        <p:nvSpPr>
          <p:cNvPr id="5" name="TextBox 4">
            <a:extLst>
              <a:ext uri="{FF2B5EF4-FFF2-40B4-BE49-F238E27FC236}">
                <a16:creationId xmlns:a16="http://schemas.microsoft.com/office/drawing/2014/main" id="{250BF777-3BA9-B34D-8EE0-5CC2BFED0897}"/>
              </a:ext>
            </a:extLst>
          </p:cNvPr>
          <p:cNvSpPr txBox="1"/>
          <p:nvPr/>
        </p:nvSpPr>
        <p:spPr>
          <a:xfrm>
            <a:off x="239925" y="771025"/>
            <a:ext cx="4348842" cy="830997"/>
          </a:xfrm>
          <a:prstGeom prst="rect">
            <a:avLst/>
          </a:prstGeom>
          <a:noFill/>
        </p:spPr>
        <p:txBody>
          <a:bodyPr wrap="square" rtlCol="0">
            <a:spAutoFit/>
          </a:bodyPr>
          <a:lstStyle/>
          <a:p>
            <a:r>
              <a:rPr lang="en-US" sz="2400" dirty="0">
                <a:solidFill>
                  <a:schemeClr val="bg1"/>
                </a:solidFill>
                <a:effectLst/>
                <a:latin typeface="Helvetica" pitchFamily="2" charset="0"/>
              </a:rPr>
              <a:t>Empower a Culture of Safety </a:t>
            </a:r>
            <a:br>
              <a:rPr lang="en-US" sz="2400" dirty="0">
                <a:solidFill>
                  <a:schemeClr val="bg1"/>
                </a:solidFill>
                <a:effectLst/>
                <a:latin typeface="Helvetica" pitchFamily="2" charset="0"/>
              </a:rPr>
            </a:br>
            <a:r>
              <a:rPr lang="en-US" sz="2400" dirty="0">
                <a:solidFill>
                  <a:schemeClr val="bg1"/>
                </a:solidFill>
                <a:effectLst/>
                <a:latin typeface="Helvetica" pitchFamily="2" charset="0"/>
              </a:rPr>
              <a:t>and Security Excellence</a:t>
            </a:r>
          </a:p>
        </p:txBody>
      </p:sp>
    </p:spTree>
    <p:extLst>
      <p:ext uri="{BB962C8B-B14F-4D97-AF65-F5344CB8AC3E}">
        <p14:creationId xmlns:p14="http://schemas.microsoft.com/office/powerpoint/2010/main" val="3507750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4719D7-9EE8-9199-6A17-F12E53CF389F}"/>
              </a:ext>
            </a:extLst>
          </p:cNvPr>
          <p:cNvPicPr>
            <a:picLocks noChangeAspect="1"/>
          </p:cNvPicPr>
          <p:nvPr/>
        </p:nvPicPr>
        <p:blipFill rotWithShape="1">
          <a:blip r:embed="rId3"/>
          <a:srcRect l="8148" r="8454"/>
          <a:stretch/>
        </p:blipFill>
        <p:spPr>
          <a:xfrm>
            <a:off x="0" y="0"/>
            <a:ext cx="9144000" cy="6855178"/>
          </a:xfrm>
          <a:prstGeom prst="rect">
            <a:avLst/>
          </a:prstGeom>
        </p:spPr>
      </p:pic>
      <p:sp>
        <p:nvSpPr>
          <p:cNvPr id="9" name="Rectangle 8">
            <a:extLst>
              <a:ext uri="{FF2B5EF4-FFF2-40B4-BE49-F238E27FC236}">
                <a16:creationId xmlns:a16="http://schemas.microsoft.com/office/drawing/2014/main" id="{30AADF0E-0B44-07B7-67B2-211E0FA6DD69}"/>
              </a:ext>
            </a:extLst>
          </p:cNvPr>
          <p:cNvSpPr/>
          <p:nvPr/>
        </p:nvSpPr>
        <p:spPr>
          <a:xfrm>
            <a:off x="0" y="5208543"/>
            <a:ext cx="5040084"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1" name="Oval 10">
            <a:extLst>
              <a:ext uri="{FF2B5EF4-FFF2-40B4-BE49-F238E27FC236}">
                <a16:creationId xmlns:a16="http://schemas.microsoft.com/office/drawing/2014/main" id="{339DDD71-3FE6-3FD6-B081-4A227C347308}"/>
              </a:ext>
            </a:extLst>
          </p:cNvPr>
          <p:cNvSpPr/>
          <p:nvPr/>
        </p:nvSpPr>
        <p:spPr>
          <a:xfrm>
            <a:off x="4581504" y="5246341"/>
            <a:ext cx="915910" cy="915910"/>
          </a:xfrm>
          <a:prstGeom prst="ellipse">
            <a:avLst/>
          </a:prstGeom>
          <a:solidFill>
            <a:srgbClr val="00699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2" name="TextBox 11">
            <a:extLst>
              <a:ext uri="{FF2B5EF4-FFF2-40B4-BE49-F238E27FC236}">
                <a16:creationId xmlns:a16="http://schemas.microsoft.com/office/drawing/2014/main" id="{046B5539-9BB1-09AA-F54D-BD397B3B3226}"/>
              </a:ext>
            </a:extLst>
          </p:cNvPr>
          <p:cNvSpPr txBox="1"/>
          <p:nvPr/>
        </p:nvSpPr>
        <p:spPr>
          <a:xfrm>
            <a:off x="239925" y="5286581"/>
            <a:ext cx="4348842" cy="830997"/>
          </a:xfrm>
          <a:prstGeom prst="rect">
            <a:avLst/>
          </a:prstGeom>
          <a:noFill/>
        </p:spPr>
        <p:txBody>
          <a:bodyPr wrap="square" rtlCol="0">
            <a:spAutoFit/>
          </a:bodyPr>
          <a:lstStyle/>
          <a:p>
            <a:r>
              <a:rPr lang="en-US" sz="2400" dirty="0">
                <a:solidFill>
                  <a:schemeClr val="tx1">
                    <a:lumMod val="65000"/>
                    <a:lumOff val="35000"/>
                  </a:schemeClr>
                </a:solidFill>
                <a:effectLst/>
                <a:latin typeface="Helvetica" pitchFamily="2" charset="0"/>
              </a:rPr>
              <a:t>Provide an Outstanding </a:t>
            </a:r>
            <a:br>
              <a:rPr lang="en-US" sz="2400" dirty="0">
                <a:solidFill>
                  <a:schemeClr val="tx1">
                    <a:lumMod val="65000"/>
                    <a:lumOff val="35000"/>
                  </a:schemeClr>
                </a:solidFill>
                <a:effectLst/>
                <a:latin typeface="Helvetica" pitchFamily="2" charset="0"/>
              </a:rPr>
            </a:br>
            <a:r>
              <a:rPr lang="en-US" sz="2400" dirty="0">
                <a:solidFill>
                  <a:schemeClr val="tx1">
                    <a:lumMod val="65000"/>
                    <a:lumOff val="35000"/>
                  </a:schemeClr>
                </a:solidFill>
                <a:effectLst/>
                <a:latin typeface="Helvetica" pitchFamily="2" charset="0"/>
              </a:rPr>
              <a:t>Guest Experience</a:t>
            </a:r>
          </a:p>
        </p:txBody>
      </p:sp>
      <p:sp>
        <p:nvSpPr>
          <p:cNvPr id="13" name="TextBox 12">
            <a:extLst>
              <a:ext uri="{FF2B5EF4-FFF2-40B4-BE49-F238E27FC236}">
                <a16:creationId xmlns:a16="http://schemas.microsoft.com/office/drawing/2014/main" id="{6F809146-3B22-8403-B8CB-614F4AF54ABD}"/>
              </a:ext>
            </a:extLst>
          </p:cNvPr>
          <p:cNvSpPr txBox="1"/>
          <p:nvPr/>
        </p:nvSpPr>
        <p:spPr>
          <a:xfrm>
            <a:off x="4756825" y="5226093"/>
            <a:ext cx="990600" cy="954107"/>
          </a:xfrm>
          <a:prstGeom prst="rect">
            <a:avLst/>
          </a:prstGeom>
          <a:noFill/>
        </p:spPr>
        <p:txBody>
          <a:bodyPr wrap="square" rtlCol="0">
            <a:spAutoFit/>
          </a:bodyPr>
          <a:lstStyle/>
          <a:p>
            <a:r>
              <a:rPr lang="en-US" sz="5600" b="1" dirty="0">
                <a:solidFill>
                  <a:schemeClr val="bg1"/>
                </a:solidFill>
                <a:effectLst/>
                <a:latin typeface="Helvetica" pitchFamily="2" charset="0"/>
              </a:rPr>
              <a:t>2</a:t>
            </a:r>
          </a:p>
        </p:txBody>
      </p:sp>
      <p:sp>
        <p:nvSpPr>
          <p:cNvPr id="2" name="TextBox 1">
            <a:extLst>
              <a:ext uri="{FF2B5EF4-FFF2-40B4-BE49-F238E27FC236}">
                <a16:creationId xmlns:a16="http://schemas.microsoft.com/office/drawing/2014/main" id="{8D0B8F9D-B6EE-37AF-215C-F6ACAFEE815A}"/>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tx1">
                    <a:lumMod val="50000"/>
                    <a:lumOff val="50000"/>
                  </a:schemeClr>
                </a:solidFill>
                <a:latin typeface="Helvetica" pitchFamily="2" charset="0"/>
              </a:rPr>
              <a:pPr algn="r"/>
              <a:t>7</a:t>
            </a:fld>
            <a:endParaRPr lang="en-US" dirty="0">
              <a:solidFill>
                <a:schemeClr val="tx1">
                  <a:lumMod val="50000"/>
                  <a:lumOff val="50000"/>
                </a:schemeClr>
              </a:solidFill>
              <a:latin typeface="Helvetica" pitchFamily="2" charset="0"/>
            </a:endParaRPr>
          </a:p>
        </p:txBody>
      </p:sp>
      <p:sp>
        <p:nvSpPr>
          <p:cNvPr id="5" name="TextBox 4">
            <a:extLst>
              <a:ext uri="{FF2B5EF4-FFF2-40B4-BE49-F238E27FC236}">
                <a16:creationId xmlns:a16="http://schemas.microsoft.com/office/drawing/2014/main" id="{2835E0F2-4903-0FCD-E582-A736D47682A1}"/>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7</a:t>
            </a:fld>
            <a:endParaRPr lang="en-US" dirty="0">
              <a:solidFill>
                <a:schemeClr val="bg1"/>
              </a:solidFill>
              <a:latin typeface="Helvetica" pitchFamily="2" charset="0"/>
            </a:endParaRPr>
          </a:p>
        </p:txBody>
      </p:sp>
    </p:spTree>
    <p:extLst>
      <p:ext uri="{BB962C8B-B14F-4D97-AF65-F5344CB8AC3E}">
        <p14:creationId xmlns:p14="http://schemas.microsoft.com/office/powerpoint/2010/main" val="87629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65332B-8D8B-5D7A-8195-71D44FC4C98E}"/>
              </a:ext>
            </a:extLst>
          </p:cNvPr>
          <p:cNvSpPr/>
          <p:nvPr/>
        </p:nvSpPr>
        <p:spPr>
          <a:xfrm>
            <a:off x="0" y="0"/>
            <a:ext cx="9144000" cy="6858000"/>
          </a:xfrm>
          <a:prstGeom prst="rect">
            <a:avLst/>
          </a:prstGeom>
          <a:solidFill>
            <a:srgbClr val="0069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4" name="TextBox 13">
            <a:extLst>
              <a:ext uri="{FF2B5EF4-FFF2-40B4-BE49-F238E27FC236}">
                <a16:creationId xmlns:a16="http://schemas.microsoft.com/office/drawing/2014/main" id="{E79EB3E1-CDD5-20A6-F8D6-1051C7E3A034}"/>
              </a:ext>
            </a:extLst>
          </p:cNvPr>
          <p:cNvSpPr txBox="1"/>
          <p:nvPr/>
        </p:nvSpPr>
        <p:spPr>
          <a:xfrm>
            <a:off x="239925" y="771025"/>
            <a:ext cx="4348842" cy="830997"/>
          </a:xfrm>
          <a:prstGeom prst="rect">
            <a:avLst/>
          </a:prstGeom>
          <a:noFill/>
        </p:spPr>
        <p:txBody>
          <a:bodyPr wrap="square" rtlCol="0">
            <a:spAutoFit/>
          </a:bodyPr>
          <a:lstStyle/>
          <a:p>
            <a:r>
              <a:rPr lang="en-US" sz="2400" dirty="0">
                <a:solidFill>
                  <a:schemeClr val="bg1"/>
                </a:solidFill>
                <a:effectLst/>
                <a:latin typeface="Helvetica" pitchFamily="2" charset="0"/>
              </a:rPr>
              <a:t>Provide an Outstanding </a:t>
            </a:r>
            <a:br>
              <a:rPr lang="en-US" sz="2400" dirty="0">
                <a:solidFill>
                  <a:schemeClr val="bg1"/>
                </a:solidFill>
                <a:effectLst/>
                <a:latin typeface="Helvetica" pitchFamily="2" charset="0"/>
              </a:rPr>
            </a:br>
            <a:r>
              <a:rPr lang="en-US" sz="2400" dirty="0">
                <a:solidFill>
                  <a:schemeClr val="bg1"/>
                </a:solidFill>
                <a:effectLst/>
                <a:latin typeface="Helvetica" pitchFamily="2" charset="0"/>
              </a:rPr>
              <a:t>Guest Experience</a:t>
            </a:r>
          </a:p>
        </p:txBody>
      </p:sp>
      <p:sp>
        <p:nvSpPr>
          <p:cNvPr id="16" name="TextBox 15">
            <a:extLst>
              <a:ext uri="{FF2B5EF4-FFF2-40B4-BE49-F238E27FC236}">
                <a16:creationId xmlns:a16="http://schemas.microsoft.com/office/drawing/2014/main" id="{599298F0-B052-EDEA-3C0C-3D8CE17182EF}"/>
              </a:ext>
            </a:extLst>
          </p:cNvPr>
          <p:cNvSpPr txBox="1"/>
          <p:nvPr/>
        </p:nvSpPr>
        <p:spPr>
          <a:xfrm>
            <a:off x="239925" y="6086975"/>
            <a:ext cx="4642139" cy="338554"/>
          </a:xfrm>
          <a:prstGeom prst="rect">
            <a:avLst/>
          </a:prstGeom>
          <a:noFill/>
        </p:spPr>
        <p:txBody>
          <a:bodyPr wrap="square" rtlCol="0">
            <a:spAutoFit/>
          </a:bodyPr>
          <a:lstStyle/>
          <a:p>
            <a:r>
              <a:rPr lang="en-US" sz="1600" i="1" dirty="0">
                <a:solidFill>
                  <a:schemeClr val="bg1"/>
                </a:solidFill>
                <a:latin typeface="Helvetica" pitchFamily="2" charset="0"/>
              </a:rPr>
              <a:t>Supported by 14 initiatives</a:t>
            </a:r>
          </a:p>
        </p:txBody>
      </p:sp>
      <p:sp>
        <p:nvSpPr>
          <p:cNvPr id="19" name="TextBox 18">
            <a:extLst>
              <a:ext uri="{FF2B5EF4-FFF2-40B4-BE49-F238E27FC236}">
                <a16:creationId xmlns:a16="http://schemas.microsoft.com/office/drawing/2014/main" id="{6E50308E-C199-513A-4192-2320813B8B2F}"/>
              </a:ext>
            </a:extLst>
          </p:cNvPr>
          <p:cNvSpPr txBox="1"/>
          <p:nvPr/>
        </p:nvSpPr>
        <p:spPr>
          <a:xfrm>
            <a:off x="239924" y="2373047"/>
            <a:ext cx="7730031" cy="3539430"/>
          </a:xfrm>
          <a:prstGeom prst="rect">
            <a:avLst/>
          </a:prstGeom>
          <a:noFill/>
        </p:spPr>
        <p:txBody>
          <a:bodyPr wrap="square" rtlCol="0">
            <a:spAutoFit/>
          </a:bodyPr>
          <a:lstStyle/>
          <a:p>
            <a:pPr marL="461963" indent="-461963"/>
            <a:r>
              <a:rPr lang="en-US" sz="1600" dirty="0">
                <a:solidFill>
                  <a:schemeClr val="bg1"/>
                </a:solidFill>
                <a:latin typeface="Helvetica" pitchFamily="2" charset="0"/>
                <a:cs typeface="Calibri" panose="020F0502020204030204" pitchFamily="34" charset="0"/>
              </a:rPr>
              <a:t>2.1 	</a:t>
            </a:r>
            <a:r>
              <a:rPr lang="en-US" sz="1600" dirty="0">
                <a:solidFill>
                  <a:schemeClr val="bg1"/>
                </a:solidFill>
                <a:effectLst/>
                <a:latin typeface="Helvetica" pitchFamily="2" charset="0"/>
                <a:cs typeface="Calibri" panose="020F0502020204030204" pitchFamily="34" charset="0"/>
              </a:rPr>
              <a:t>Achieve Airport Council International’s (ACI) highest level of customer (guest) experience accreditation.</a:t>
            </a:r>
          </a:p>
          <a:p>
            <a:pPr marL="461963" indent="-461963"/>
            <a:endParaRPr lang="en-US" sz="1600" dirty="0">
              <a:solidFill>
                <a:schemeClr val="bg1"/>
              </a:solidFill>
              <a:effectLst/>
              <a:latin typeface="Helvetica" pitchFamily="2" charset="0"/>
              <a:cs typeface="Calibri" panose="020F0502020204030204" pitchFamily="34" charset="0"/>
            </a:endParaRPr>
          </a:p>
          <a:p>
            <a:pPr marL="461963" indent="-461963"/>
            <a:r>
              <a:rPr lang="en-US" sz="1600" dirty="0">
                <a:solidFill>
                  <a:schemeClr val="bg1"/>
                </a:solidFill>
                <a:effectLst/>
                <a:latin typeface="Helvetica" pitchFamily="2" charset="0"/>
                <a:cs typeface="Calibri" panose="020F0502020204030204" pitchFamily="34" charset="0"/>
              </a:rPr>
              <a:t>2.2 	Deliver the best-in-class facilities, programs, and services to attain global distinction and prominent recognition in the aviation, arts and culture, and hospitality industries. </a:t>
            </a:r>
          </a:p>
          <a:p>
            <a:pPr marL="461963" indent="-461963"/>
            <a:endParaRPr lang="en-US" sz="1600" dirty="0">
              <a:solidFill>
                <a:schemeClr val="bg1"/>
              </a:solidFill>
              <a:effectLst/>
              <a:latin typeface="Helvetica" pitchFamily="2" charset="0"/>
              <a:cs typeface="Calibri" panose="020F0502020204030204" pitchFamily="34" charset="0"/>
            </a:endParaRPr>
          </a:p>
          <a:p>
            <a:pPr marL="461963" indent="-461963"/>
            <a:r>
              <a:rPr lang="en-US" sz="1600" dirty="0">
                <a:solidFill>
                  <a:schemeClr val="bg1"/>
                </a:solidFill>
                <a:effectLst/>
                <a:latin typeface="Helvetica" pitchFamily="2" charset="0"/>
                <a:cs typeface="Calibri" panose="020F0502020204030204" pitchFamily="34" charset="0"/>
              </a:rPr>
              <a:t>2.3 	Safeguard the health and well-being of all who travel through and work at SFO by improving our built environment. </a:t>
            </a:r>
          </a:p>
          <a:p>
            <a:pPr marL="461963" indent="-461963"/>
            <a:endParaRPr lang="en-US" sz="1600" dirty="0">
              <a:solidFill>
                <a:schemeClr val="bg1"/>
              </a:solidFill>
              <a:effectLst/>
              <a:latin typeface="Helvetica" pitchFamily="2" charset="0"/>
              <a:cs typeface="Calibri" panose="020F0502020204030204" pitchFamily="34" charset="0"/>
            </a:endParaRPr>
          </a:p>
          <a:p>
            <a:pPr marL="461963" indent="-461963"/>
            <a:r>
              <a:rPr lang="en-US" sz="1600" dirty="0">
                <a:solidFill>
                  <a:schemeClr val="bg1"/>
                </a:solidFill>
                <a:effectLst/>
                <a:latin typeface="Helvetica" pitchFamily="2" charset="0"/>
                <a:cs typeface="Calibri" panose="020F0502020204030204" pitchFamily="34" charset="0"/>
              </a:rPr>
              <a:t>2.4 	Establish the Airport Integrated Operations Center (AIOC) as the North American benchmark for delivering a seamless guest journey.</a:t>
            </a:r>
          </a:p>
          <a:p>
            <a:pPr marL="461963" indent="-461963"/>
            <a:endParaRPr lang="en-US" sz="1600" dirty="0">
              <a:solidFill>
                <a:schemeClr val="bg1"/>
              </a:solidFill>
              <a:effectLst/>
              <a:latin typeface="Helvetica" pitchFamily="2" charset="0"/>
              <a:cs typeface="Calibri" panose="020F0502020204030204" pitchFamily="34" charset="0"/>
            </a:endParaRPr>
          </a:p>
          <a:p>
            <a:pPr marL="461963" indent="-461963"/>
            <a:r>
              <a:rPr lang="en-US" sz="1600" dirty="0">
                <a:solidFill>
                  <a:schemeClr val="bg1"/>
                </a:solidFill>
                <a:effectLst/>
                <a:latin typeface="Helvetica" pitchFamily="2" charset="0"/>
                <a:cs typeface="Calibri" panose="020F0502020204030204" pitchFamily="34" charset="0"/>
              </a:rPr>
              <a:t>2.5 	Empower guests through innovative technologies to enable stress-free travel.</a:t>
            </a:r>
          </a:p>
        </p:txBody>
      </p:sp>
      <p:cxnSp>
        <p:nvCxnSpPr>
          <p:cNvPr id="2" name="Straight Connector 1">
            <a:extLst>
              <a:ext uri="{FF2B5EF4-FFF2-40B4-BE49-F238E27FC236}">
                <a16:creationId xmlns:a16="http://schemas.microsoft.com/office/drawing/2014/main" id="{32553520-179C-47E3-DD00-B6B5B62CC1E9}"/>
              </a:ext>
            </a:extLst>
          </p:cNvPr>
          <p:cNvCxnSpPr>
            <a:cxnSpLocks/>
          </p:cNvCxnSpPr>
          <p:nvPr/>
        </p:nvCxnSpPr>
        <p:spPr>
          <a:xfrm rot="16200000" flipH="1">
            <a:off x="3024434" y="-736479"/>
            <a:ext cx="0" cy="534895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895F5D2-22F8-5CA2-4AD8-C20192A059B3}"/>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8</a:t>
            </a:fld>
            <a:endParaRPr lang="en-US" dirty="0">
              <a:solidFill>
                <a:schemeClr val="bg1"/>
              </a:solidFill>
              <a:latin typeface="Helvetica" pitchFamily="2" charset="0"/>
            </a:endParaRPr>
          </a:p>
        </p:txBody>
      </p:sp>
    </p:spTree>
    <p:extLst>
      <p:ext uri="{BB962C8B-B14F-4D97-AF65-F5344CB8AC3E}">
        <p14:creationId xmlns:p14="http://schemas.microsoft.com/office/powerpoint/2010/main" val="411785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5C8B84-A1B4-F2D9-A001-9B834C8E73B8}"/>
              </a:ext>
            </a:extLst>
          </p:cNvPr>
          <p:cNvSpPr/>
          <p:nvPr/>
        </p:nvSpPr>
        <p:spPr>
          <a:xfrm>
            <a:off x="0" y="4931952"/>
            <a:ext cx="5486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4" name="Oval 3">
            <a:extLst>
              <a:ext uri="{FF2B5EF4-FFF2-40B4-BE49-F238E27FC236}">
                <a16:creationId xmlns:a16="http://schemas.microsoft.com/office/drawing/2014/main" id="{D91B58A7-3E93-6B68-2C57-C4CDFA7FD04E}"/>
              </a:ext>
            </a:extLst>
          </p:cNvPr>
          <p:cNvSpPr/>
          <p:nvPr/>
        </p:nvSpPr>
        <p:spPr>
          <a:xfrm>
            <a:off x="4914900" y="4931952"/>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3" name="Picture 2">
            <a:extLst>
              <a:ext uri="{FF2B5EF4-FFF2-40B4-BE49-F238E27FC236}">
                <a16:creationId xmlns:a16="http://schemas.microsoft.com/office/drawing/2014/main" id="{E9604569-7D2A-247E-B168-82756CE778E6}"/>
              </a:ext>
            </a:extLst>
          </p:cNvPr>
          <p:cNvPicPr>
            <a:picLocks noChangeAspect="1"/>
          </p:cNvPicPr>
          <p:nvPr/>
        </p:nvPicPr>
        <p:blipFill rotWithShape="1">
          <a:blip r:embed="rId3"/>
          <a:srcRect l="7699" r="3469"/>
          <a:stretch/>
        </p:blipFill>
        <p:spPr>
          <a:xfrm>
            <a:off x="-7238" y="-5429"/>
            <a:ext cx="9151237" cy="6863429"/>
          </a:xfrm>
          <a:prstGeom prst="rect">
            <a:avLst/>
          </a:prstGeom>
        </p:spPr>
      </p:pic>
      <p:sp>
        <p:nvSpPr>
          <p:cNvPr id="14" name="Rectangle 13">
            <a:extLst>
              <a:ext uri="{FF2B5EF4-FFF2-40B4-BE49-F238E27FC236}">
                <a16:creationId xmlns:a16="http://schemas.microsoft.com/office/drawing/2014/main" id="{6849A453-1AB7-3770-6E98-EAF29B685A86}"/>
              </a:ext>
            </a:extLst>
          </p:cNvPr>
          <p:cNvSpPr/>
          <p:nvPr/>
        </p:nvSpPr>
        <p:spPr>
          <a:xfrm>
            <a:off x="0" y="692987"/>
            <a:ext cx="5361848"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5" name="Oval 14">
            <a:extLst>
              <a:ext uri="{FF2B5EF4-FFF2-40B4-BE49-F238E27FC236}">
                <a16:creationId xmlns:a16="http://schemas.microsoft.com/office/drawing/2014/main" id="{58C6734B-3A30-2021-32FA-958C0C13BF88}"/>
              </a:ext>
            </a:extLst>
          </p:cNvPr>
          <p:cNvSpPr/>
          <p:nvPr/>
        </p:nvSpPr>
        <p:spPr>
          <a:xfrm>
            <a:off x="4903268" y="730785"/>
            <a:ext cx="915910" cy="915910"/>
          </a:xfrm>
          <a:prstGeom prst="ellipse">
            <a:avLst/>
          </a:prstGeom>
          <a:solidFill>
            <a:srgbClr val="00A5B8"/>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6" name="TextBox 15">
            <a:extLst>
              <a:ext uri="{FF2B5EF4-FFF2-40B4-BE49-F238E27FC236}">
                <a16:creationId xmlns:a16="http://schemas.microsoft.com/office/drawing/2014/main" id="{9CBCFAC4-1750-D5FE-C7F4-52B0E665B1AC}"/>
              </a:ext>
            </a:extLst>
          </p:cNvPr>
          <p:cNvSpPr txBox="1"/>
          <p:nvPr/>
        </p:nvSpPr>
        <p:spPr>
          <a:xfrm>
            <a:off x="212220" y="818323"/>
            <a:ext cx="4636875" cy="769441"/>
          </a:xfrm>
          <a:prstGeom prst="rect">
            <a:avLst/>
          </a:prstGeom>
          <a:noFill/>
        </p:spPr>
        <p:txBody>
          <a:bodyPr wrap="square" rtlCol="0">
            <a:spAutoFit/>
          </a:bodyPr>
          <a:lstStyle/>
          <a:p>
            <a:r>
              <a:rPr lang="en-US" sz="2200" dirty="0">
                <a:solidFill>
                  <a:schemeClr val="tx1">
                    <a:lumMod val="65000"/>
                    <a:lumOff val="35000"/>
                  </a:schemeClr>
                </a:solidFill>
                <a:effectLst/>
                <a:latin typeface="Helvetica" pitchFamily="2" charset="0"/>
              </a:rPr>
              <a:t>Elevate SFO Pride with an </a:t>
            </a:r>
            <a:br>
              <a:rPr lang="en-US" sz="2200" dirty="0">
                <a:solidFill>
                  <a:schemeClr val="tx1">
                    <a:lumMod val="65000"/>
                    <a:lumOff val="35000"/>
                  </a:schemeClr>
                </a:solidFill>
                <a:effectLst/>
                <a:latin typeface="Helvetica" pitchFamily="2" charset="0"/>
              </a:rPr>
            </a:br>
            <a:r>
              <a:rPr lang="en-US" sz="2200" dirty="0">
                <a:solidFill>
                  <a:schemeClr val="tx1">
                    <a:lumMod val="65000"/>
                    <a:lumOff val="35000"/>
                  </a:schemeClr>
                </a:solidFill>
                <a:effectLst/>
                <a:latin typeface="Helvetica" pitchFamily="2" charset="0"/>
              </a:rPr>
              <a:t>Exceptional Employee Experience</a:t>
            </a:r>
          </a:p>
        </p:txBody>
      </p:sp>
      <p:sp>
        <p:nvSpPr>
          <p:cNvPr id="17" name="TextBox 16">
            <a:extLst>
              <a:ext uri="{FF2B5EF4-FFF2-40B4-BE49-F238E27FC236}">
                <a16:creationId xmlns:a16="http://schemas.microsoft.com/office/drawing/2014/main" id="{C286211F-2DFD-DDC9-B59F-276A8F26056D}"/>
              </a:ext>
            </a:extLst>
          </p:cNvPr>
          <p:cNvSpPr txBox="1"/>
          <p:nvPr/>
        </p:nvSpPr>
        <p:spPr>
          <a:xfrm>
            <a:off x="5067300" y="710537"/>
            <a:ext cx="990600" cy="954107"/>
          </a:xfrm>
          <a:prstGeom prst="rect">
            <a:avLst/>
          </a:prstGeom>
          <a:noFill/>
        </p:spPr>
        <p:txBody>
          <a:bodyPr wrap="square" rtlCol="0">
            <a:spAutoFit/>
          </a:bodyPr>
          <a:lstStyle/>
          <a:p>
            <a:r>
              <a:rPr lang="en-US" sz="5600" b="1" dirty="0">
                <a:solidFill>
                  <a:schemeClr val="bg1"/>
                </a:solidFill>
                <a:effectLst/>
                <a:latin typeface="Helvetica" pitchFamily="2" charset="0"/>
              </a:rPr>
              <a:t>3</a:t>
            </a:r>
          </a:p>
        </p:txBody>
      </p:sp>
      <p:sp>
        <p:nvSpPr>
          <p:cNvPr id="5" name="TextBox 4">
            <a:extLst>
              <a:ext uri="{FF2B5EF4-FFF2-40B4-BE49-F238E27FC236}">
                <a16:creationId xmlns:a16="http://schemas.microsoft.com/office/drawing/2014/main" id="{D4CC5C18-65C6-AC33-EE98-07FD16957734}"/>
              </a:ext>
            </a:extLst>
          </p:cNvPr>
          <p:cNvSpPr txBox="1"/>
          <p:nvPr/>
        </p:nvSpPr>
        <p:spPr>
          <a:xfrm>
            <a:off x="8286750" y="6389915"/>
            <a:ext cx="751115" cy="369332"/>
          </a:xfrm>
          <a:prstGeom prst="rect">
            <a:avLst/>
          </a:prstGeom>
          <a:noFill/>
        </p:spPr>
        <p:txBody>
          <a:bodyPr wrap="square" rtlCol="0">
            <a:spAutoFit/>
          </a:bodyPr>
          <a:lstStyle/>
          <a:p>
            <a:pPr algn="r"/>
            <a:fld id="{89FC180B-3D8B-384C-B7F5-B55DFCDA519D}" type="slidenum">
              <a:rPr lang="en-US" smtClean="0">
                <a:solidFill>
                  <a:schemeClr val="bg1"/>
                </a:solidFill>
                <a:latin typeface="Helvetica" pitchFamily="2" charset="0"/>
              </a:rPr>
              <a:pPr algn="r"/>
              <a:t>9</a:t>
            </a:fld>
            <a:endParaRPr lang="en-US" dirty="0">
              <a:solidFill>
                <a:schemeClr val="bg1"/>
              </a:solidFill>
              <a:latin typeface="Helvetica" pitchFamily="2" charset="0"/>
            </a:endParaRPr>
          </a:p>
        </p:txBody>
      </p:sp>
    </p:spTree>
    <p:extLst>
      <p:ext uri="{BB962C8B-B14F-4D97-AF65-F5344CB8AC3E}">
        <p14:creationId xmlns:p14="http://schemas.microsoft.com/office/powerpoint/2010/main" val="22985345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4BFE67AC11BC4F9E28600ED23114E9" ma:contentTypeVersion="13" ma:contentTypeDescription="Create a new document." ma:contentTypeScope="" ma:versionID="d1e8f48e9c07517965d0a2fd481e1f13">
  <xsd:schema xmlns:xsd="http://www.w3.org/2001/XMLSchema" xmlns:xs="http://www.w3.org/2001/XMLSchema" xmlns:p="http://schemas.microsoft.com/office/2006/metadata/properties" xmlns:ns2="a59276d3-5ba5-40ac-ade5-f26969585e4e" xmlns:ns3="9a0acfc1-8014-4823-826f-4818a7e6351f" targetNamespace="http://schemas.microsoft.com/office/2006/metadata/properties" ma:root="true" ma:fieldsID="fad8946d237ea6ab5596f2a5b87ed89b" ns2:_="" ns3:_="">
    <xsd:import namespace="a59276d3-5ba5-40ac-ade5-f26969585e4e"/>
    <xsd:import namespace="9a0acfc1-8014-4823-826f-4818a7e635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9276d3-5ba5-40ac-ade5-f26969585e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278eec-cad9-4ec1-bf87-f68f02c44eb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0acfc1-8014-4823-826f-4818a7e6351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0ed818d-25dc-48b5-b38f-a51c12f41b85}" ma:internalName="TaxCatchAll" ma:showField="CatchAllData" ma:web="9a0acfc1-8014-4823-826f-4818a7e6351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59276d3-5ba5-40ac-ade5-f26969585e4e">
      <Terms xmlns="http://schemas.microsoft.com/office/infopath/2007/PartnerControls"/>
    </lcf76f155ced4ddcb4097134ff3c332f>
    <TaxCatchAll xmlns="9a0acfc1-8014-4823-826f-4818a7e6351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658C33-A236-4A68-B5AD-2D5B90CF7C6D}">
  <ds:schemaRefs>
    <ds:schemaRef ds:uri="9a0acfc1-8014-4823-826f-4818a7e6351f"/>
    <ds:schemaRef ds:uri="a59276d3-5ba5-40ac-ade5-f26969585e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39940F-E3F8-4F23-B420-F876EEB6E605}">
  <ds:schemaRefs>
    <ds:schemaRef ds:uri="9a0acfc1-8014-4823-826f-4818a7e6351f"/>
    <ds:schemaRef ds:uri="a59276d3-5ba5-40ac-ade5-f26969585e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070BFE8-E15B-43D3-83A0-AE02F2529E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242</TotalTime>
  <Words>3212</Words>
  <Application>Microsoft Office PowerPoint</Application>
  <PresentationFormat>Letter Paper (8.5x11 in)</PresentationFormat>
  <Paragraphs>293</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Narrow</vt:lpstr>
      <vt:lpstr>Calibri</vt:lpstr>
      <vt:lpstr>Helvetica</vt:lpstr>
      <vt:lpstr>Helvetica Light</vt:lpstr>
      <vt:lpstr>Myriad Pro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Schellinger</dc:creator>
  <cp:lastModifiedBy>Corina Monzon (AIR)</cp:lastModifiedBy>
  <cp:revision>37</cp:revision>
  <cp:lastPrinted>2023-10-10T21:27:54Z</cp:lastPrinted>
  <dcterms:created xsi:type="dcterms:W3CDTF">2023-06-14T15:45:34Z</dcterms:created>
  <dcterms:modified xsi:type="dcterms:W3CDTF">2024-07-25T20:35:40Z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0x010100BD4BFE67AC11BC4F9E28600ED23114E9</vt:lpwstr>
  </property>
  <property fmtid="{D5CDD505-2E9C-101B-9397-08002B2CF9AE}" pid="3" name="MediaServiceImageTags">
    <vt:lpwstr/>
  </property>
</Properties>
</file>